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media/image7.jpg" ContentType="image/jpg"/>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02.jpg" ContentType="image/jpg"/>
  <Override PartName="/ppt/media/image106.jpg" ContentType="image/jpg"/>
  <Override PartName="/ppt/media/image108.jpg" ContentType="image/jpg"/>
  <Override PartName="/ppt/media/image109.jpg" ContentType="image/jpg"/>
  <Override PartName="/ppt/media/image110.jpg" ContentType="image/jpg"/>
  <Override PartName="/ppt/media/image111.jpg" ContentType="image/jpg"/>
  <Override PartName="/ppt/media/image113.jpg" ContentType="image/jpg"/>
  <Override PartName="/ppt/media/image115.jpg" ContentType="image/jpg"/>
  <Override PartName="/ppt/media/image120.jpg" ContentType="image/jpg"/>
  <Override PartName="/ppt/media/image121.jpg" ContentType="image/jpg"/>
  <Override PartName="/ppt/media/image123.jpg" ContentType="image/jpg"/>
  <Override PartName="/ppt/media/image129.jpg" ContentType="image/jpg"/>
  <Override PartName="/ppt/media/image130.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40.jpg" ContentType="image/jpg"/>
  <Override PartName="/ppt/media/image141.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159.jpg" ContentType="image/jp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687" r:id="rId3"/>
    <p:sldMasterId id="2147483715" r:id="rId4"/>
  </p:sldMasterIdLst>
  <p:notesMasterIdLst>
    <p:notesMasterId r:id="rId91"/>
  </p:notesMasterIdLst>
  <p:handoutMasterIdLst>
    <p:handoutMasterId r:id="rId92"/>
  </p:handoutMasterIdLst>
  <p:sldIdLst>
    <p:sldId id="259" r:id="rId5"/>
    <p:sldId id="2076137800" r:id="rId6"/>
    <p:sldId id="2076137801" r:id="rId7"/>
    <p:sldId id="2076137145" r:id="rId8"/>
    <p:sldId id="4535" r:id="rId9"/>
    <p:sldId id="4610" r:id="rId10"/>
    <p:sldId id="4612" r:id="rId11"/>
    <p:sldId id="2076137116" r:id="rId12"/>
    <p:sldId id="10393" r:id="rId13"/>
    <p:sldId id="2076137802" r:id="rId14"/>
    <p:sldId id="10392" r:id="rId15"/>
    <p:sldId id="11682" r:id="rId16"/>
    <p:sldId id="11669" r:id="rId17"/>
    <p:sldId id="11684" r:id="rId18"/>
    <p:sldId id="11686" r:id="rId19"/>
    <p:sldId id="11692" r:id="rId20"/>
    <p:sldId id="11693" r:id="rId21"/>
    <p:sldId id="1416" r:id="rId22"/>
    <p:sldId id="11671" r:id="rId23"/>
    <p:sldId id="11685" r:id="rId24"/>
    <p:sldId id="11709" r:id="rId25"/>
    <p:sldId id="11712" r:id="rId26"/>
    <p:sldId id="11688" r:id="rId27"/>
    <p:sldId id="11667" r:id="rId28"/>
    <p:sldId id="11700" r:id="rId29"/>
    <p:sldId id="10819" r:id="rId30"/>
    <p:sldId id="2076136495" r:id="rId31"/>
    <p:sldId id="2076136496" r:id="rId32"/>
    <p:sldId id="2044" r:id="rId33"/>
    <p:sldId id="2045" r:id="rId34"/>
    <p:sldId id="2076136503" r:id="rId35"/>
    <p:sldId id="2047" r:id="rId36"/>
    <p:sldId id="359" r:id="rId37"/>
    <p:sldId id="2048" r:id="rId38"/>
    <p:sldId id="1895" r:id="rId39"/>
    <p:sldId id="11672" r:id="rId40"/>
    <p:sldId id="265" r:id="rId41"/>
    <p:sldId id="266" r:id="rId42"/>
    <p:sldId id="267" r:id="rId43"/>
    <p:sldId id="268" r:id="rId44"/>
    <p:sldId id="269" r:id="rId45"/>
    <p:sldId id="272" r:id="rId46"/>
    <p:sldId id="273" r:id="rId47"/>
    <p:sldId id="274" r:id="rId48"/>
    <p:sldId id="11695" r:id="rId49"/>
    <p:sldId id="11696" r:id="rId50"/>
    <p:sldId id="11697" r:id="rId51"/>
    <p:sldId id="11698" r:id="rId52"/>
    <p:sldId id="11673" r:id="rId53"/>
    <p:sldId id="11668" r:id="rId54"/>
    <p:sldId id="11674" r:id="rId55"/>
    <p:sldId id="11675" r:id="rId56"/>
    <p:sldId id="277" r:id="rId57"/>
    <p:sldId id="11676" r:id="rId58"/>
    <p:sldId id="11677" r:id="rId59"/>
    <p:sldId id="11678" r:id="rId60"/>
    <p:sldId id="11679" r:id="rId61"/>
    <p:sldId id="11703" r:id="rId62"/>
    <p:sldId id="11704" r:id="rId63"/>
    <p:sldId id="11680" r:id="rId64"/>
    <p:sldId id="11701" r:id="rId65"/>
    <p:sldId id="11702" r:id="rId66"/>
    <p:sldId id="11710" r:id="rId67"/>
    <p:sldId id="2076137803" r:id="rId68"/>
    <p:sldId id="2437" r:id="rId69"/>
    <p:sldId id="2076137796" r:id="rId70"/>
    <p:sldId id="1817" r:id="rId71"/>
    <p:sldId id="2076137797" r:id="rId72"/>
    <p:sldId id="1830" r:id="rId73"/>
    <p:sldId id="1850" r:id="rId74"/>
    <p:sldId id="1835" r:id="rId75"/>
    <p:sldId id="2438" r:id="rId76"/>
    <p:sldId id="2076137798" r:id="rId77"/>
    <p:sldId id="2436" r:id="rId78"/>
    <p:sldId id="11699" r:id="rId79"/>
    <p:sldId id="278" r:id="rId80"/>
    <p:sldId id="279" r:id="rId81"/>
    <p:sldId id="11708" r:id="rId82"/>
    <p:sldId id="11689" r:id="rId83"/>
    <p:sldId id="11707" r:id="rId84"/>
    <p:sldId id="11706" r:id="rId85"/>
    <p:sldId id="2439" r:id="rId86"/>
    <p:sldId id="2076137795" r:id="rId87"/>
    <p:sldId id="2076137792" r:id="rId88"/>
    <p:sldId id="11705" r:id="rId89"/>
    <p:sldId id="176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0578" autoAdjust="0"/>
  </p:normalViewPr>
  <p:slideViewPr>
    <p:cSldViewPr snapToGrid="0">
      <p:cViewPr varScale="1">
        <p:scale>
          <a:sx n="72" d="100"/>
          <a:sy n="72" d="100"/>
        </p:scale>
        <p:origin x="1075" y="6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Price</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124548"/>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14999"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463404" y="1012015"/>
        <a:ext cx="1240044" cy="1239808"/>
      </dsp:txXfrm>
    </dsp:sp>
    <dsp:sp modelId="{43FFC5F6-CF74-44EF-9F07-B7D2F3186D34}">
      <dsp:nvSpPr>
        <dsp:cNvPr id="0" name=""/>
        <dsp:cNvSpPr/>
      </dsp:nvSpPr>
      <dsp: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29406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41484" y="1012015"/>
        <a:ext cx="1240044" cy="1239808"/>
      </dsp:txXfrm>
    </dsp:sp>
    <dsp:sp modelId="{EE81E49E-E3D2-4977-95A7-EB0EC6C3DFFE}">
      <dsp:nvSpPr>
        <dsp:cNvPr id="0" name=""/>
        <dsp:cNvSpPr/>
      </dsp:nvSpPr>
      <dsp: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37214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Price</a:t>
          </a:r>
        </a:p>
      </dsp:txBody>
      <dsp:txXfrm>
        <a:off x="5619563" y="1012015"/>
        <a:ext cx="1240044" cy="1239808"/>
      </dsp:txXfrm>
    </dsp:sp>
    <dsp:sp modelId="{8E0BEC49-26B5-452A-AF68-89310487AB8F}">
      <dsp:nvSpPr>
        <dsp:cNvPr id="0" name=""/>
        <dsp:cNvSpPr/>
      </dsp:nvSpPr>
      <dsp: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5022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698633" y="1012015"/>
        <a:ext cx="1240044" cy="1239808"/>
      </dsp:txXfrm>
    </dsp:sp>
    <dsp:sp modelId="{EB7CFF83-359C-4AE6-87BE-FF43DF04D97A}">
      <dsp:nvSpPr>
        <dsp:cNvPr id="0" name=""/>
        <dsp:cNvSpPr/>
      </dsp:nvSpPr>
      <dsp:spPr>
        <a:xfrm rot="2700000">
          <a:off x="1466066" y="702078"/>
          <a:ext cx="1859356" cy="1859356"/>
        </a:xfrm>
        <a:prstGeom prst="teardrop">
          <a:avLst>
            <a:gd name="adj" fmla="val 100000"/>
          </a:avLst>
        </a:prstGeom>
        <a:solidFill>
          <a:srgbClr val="1245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28307"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776712"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30/11/2021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30/11/2021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owerapps.microsoft.com/en-us/pric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powerapps.microsoft.com/en-us/pricing/" TargetMode="External"/><Relationship Id="rId4" Type="http://schemas.openxmlformats.org/officeDocument/2006/relationships/hyperlink" Target="https://powerapps.microsoft.com/en-us/blog/new-licensing-options-for-powerapps-and-flow/"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powerapps/maker/canvas-apps/formula-referenc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docs.microsoft.com/en-us/powerapps/maker/canvas-apps/create-update-collection" TargetMode="External"/><Relationship Id="rId4" Type="http://schemas.openxmlformats.org/officeDocument/2006/relationships/hyperlink" Target="https://docs.microsoft.com/en-us/powerapps/maker/canvas-apps/formula-referenc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tch"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powerapps.microsoft.com/en-us/blog/category/case-studies/"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21</a:t>
            </a:fld>
            <a:endParaRPr lang="en-GB"/>
          </a:p>
        </p:txBody>
      </p:sp>
    </p:spTree>
    <p:extLst>
      <p:ext uri="{BB962C8B-B14F-4D97-AF65-F5344CB8AC3E}">
        <p14:creationId xmlns:p14="http://schemas.microsoft.com/office/powerpoint/2010/main" val="1951831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22</a:t>
            </a:fld>
            <a:endParaRPr lang="en-GB"/>
          </a:p>
        </p:txBody>
      </p:sp>
    </p:spTree>
    <p:extLst>
      <p:ext uri="{BB962C8B-B14F-4D97-AF65-F5344CB8AC3E}">
        <p14:creationId xmlns:p14="http://schemas.microsoft.com/office/powerpoint/2010/main" val="397098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https://docs.microsoft.com/en-us/power-platform/admin/pricing-billing-skus</a:t>
            </a:r>
            <a:r>
              <a:rPr lang="en-GB" dirty="0"/>
              <a:t> </a:t>
            </a:r>
          </a:p>
          <a:p>
            <a:endParaRPr lang="en-GB" dirty="0"/>
          </a:p>
          <a:p>
            <a:r>
              <a:rPr lang="en-GB" dirty="0">
                <a:hlinkClick r:id="rId4"/>
              </a:rPr>
              <a:t>https://powerapps.microsoft.com/en-us/blog/new-licensing-options-for-powerapps-and-flow/</a:t>
            </a:r>
            <a:endParaRPr lang="en-GB" dirty="0"/>
          </a:p>
          <a:p>
            <a:endParaRPr lang="en-GB" dirty="0"/>
          </a:p>
          <a:p>
            <a:r>
              <a:rPr lang="en-GB" dirty="0">
                <a:hlinkClick r:id="rId5"/>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23</a:t>
            </a:fld>
            <a:endParaRPr lang="en-GB"/>
          </a:p>
        </p:txBody>
      </p:sp>
    </p:spTree>
    <p:extLst>
      <p:ext uri="{BB962C8B-B14F-4D97-AF65-F5344CB8AC3E}">
        <p14:creationId xmlns:p14="http://schemas.microsoft.com/office/powerpoint/2010/main" val="1884677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24</a:t>
            </a:fld>
            <a:endParaRPr lang="en-GB"/>
          </a:p>
        </p:txBody>
      </p:sp>
    </p:spTree>
    <p:extLst>
      <p:ext uri="{BB962C8B-B14F-4D97-AF65-F5344CB8AC3E}">
        <p14:creationId xmlns:p14="http://schemas.microsoft.com/office/powerpoint/2010/main" val="4273247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25</a:t>
            </a:fld>
            <a:endParaRPr lang="en-GB"/>
          </a:p>
        </p:txBody>
      </p:sp>
    </p:spTree>
    <p:extLst>
      <p:ext uri="{BB962C8B-B14F-4D97-AF65-F5344CB8AC3E}">
        <p14:creationId xmlns:p14="http://schemas.microsoft.com/office/powerpoint/2010/main" val="4238936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40170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200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50</a:t>
            </a:fld>
            <a:endParaRPr lang="en-GB"/>
          </a:p>
        </p:txBody>
      </p:sp>
    </p:spTree>
    <p:extLst>
      <p:ext uri="{BB962C8B-B14F-4D97-AF65-F5344CB8AC3E}">
        <p14:creationId xmlns:p14="http://schemas.microsoft.com/office/powerpoint/2010/main" val="169935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https://docs.microsoft.com/en-us/powerapps/maker/canvas-apps/formula-reference</a:t>
            </a:r>
            <a:r>
              <a:rPr lang="en-GB" dirty="0"/>
              <a:t> </a:t>
            </a:r>
          </a:p>
          <a:p>
            <a:endParaRPr lang="en-GB" dirty="0"/>
          </a:p>
          <a:p>
            <a:r>
              <a:rPr lang="en-GB" dirty="0"/>
              <a:t>Edit Screen - Item</a:t>
            </a:r>
          </a:p>
          <a:p>
            <a:r>
              <a:rPr lang="en-GB" dirty="0"/>
              <a:t> - Gallery3.Selected</a:t>
            </a:r>
          </a:p>
          <a:p>
            <a:endParaRPr lang="en-GB" dirty="0"/>
          </a:p>
          <a:p>
            <a:r>
              <a:rPr lang="en-GB" dirty="0"/>
              <a:t>Default Mode </a:t>
            </a:r>
          </a:p>
          <a:p>
            <a:r>
              <a:rPr lang="en-GB" dirty="0" err="1"/>
              <a:t>FormMode.View</a:t>
            </a:r>
            <a:r>
              <a:rPr lang="en-GB" dirty="0"/>
              <a:t>, New, Edit</a:t>
            </a:r>
          </a:p>
          <a:p>
            <a:endParaRPr lang="en-GB" dirty="0"/>
          </a:p>
          <a:p>
            <a:r>
              <a:rPr lang="en-GB" dirty="0" err="1"/>
              <a:t>onSelect</a:t>
            </a:r>
            <a:endParaRPr lang="en-GB" dirty="0"/>
          </a:p>
          <a:p>
            <a:r>
              <a:rPr lang="en-GB" dirty="0"/>
              <a:t>	</a:t>
            </a:r>
            <a:r>
              <a:rPr lang="en-GB" dirty="0" err="1"/>
              <a:t>ViewForm</a:t>
            </a:r>
            <a:r>
              <a:rPr lang="en-GB" dirty="0"/>
              <a:t>(Form1)</a:t>
            </a:r>
          </a:p>
          <a:p>
            <a:r>
              <a:rPr lang="en-GB" dirty="0"/>
              <a:t>	</a:t>
            </a:r>
            <a:r>
              <a:rPr lang="en-GB" dirty="0" err="1"/>
              <a:t>EditFolrm</a:t>
            </a:r>
            <a:r>
              <a:rPr lang="en-GB" dirty="0"/>
              <a:t>(Form1)</a:t>
            </a:r>
          </a:p>
          <a:p>
            <a:r>
              <a:rPr lang="en-GB" dirty="0"/>
              <a:t>	</a:t>
            </a:r>
            <a:r>
              <a:rPr lang="en-GB" dirty="0" err="1"/>
              <a:t>NewForm</a:t>
            </a:r>
            <a:r>
              <a:rPr lang="en-GB" dirty="0"/>
              <a:t>(Form1)</a:t>
            </a:r>
          </a:p>
          <a:p>
            <a:endParaRPr lang="en-GB" dirty="0"/>
          </a:p>
          <a:p>
            <a:r>
              <a:rPr lang="en-GB" dirty="0"/>
              <a:t>	</a:t>
            </a:r>
            <a:r>
              <a:rPr lang="en-GB" dirty="0" err="1"/>
              <a:t>ResetForm</a:t>
            </a:r>
            <a:r>
              <a:rPr lang="en-GB" dirty="0"/>
              <a:t>(Form1)</a:t>
            </a:r>
          </a:p>
          <a:p>
            <a:r>
              <a:rPr lang="en-GB" dirty="0"/>
              <a:t>	</a:t>
            </a:r>
            <a:r>
              <a:rPr lang="en-GB" dirty="0" err="1"/>
              <a:t>SubmitForm</a:t>
            </a:r>
            <a:r>
              <a:rPr lang="en-GB" dirty="0"/>
              <a:t>(Form1)</a:t>
            </a:r>
          </a:p>
          <a:p>
            <a:endParaRPr lang="en-GB" dirty="0"/>
          </a:p>
          <a:p>
            <a:r>
              <a:rPr lang="en-GB" dirty="0"/>
              <a:t>Visible</a:t>
            </a:r>
          </a:p>
          <a:p>
            <a:r>
              <a:rPr lang="en-GB" dirty="0"/>
              <a:t>If(Form1.Mode = </a:t>
            </a:r>
            <a:r>
              <a:rPr lang="en-GB" dirty="0" err="1"/>
              <a:t>FormMode.Edit,true,false</a:t>
            </a:r>
            <a:r>
              <a:rPr lang="en-GB" dirty="0"/>
              <a:t>)</a:t>
            </a:r>
          </a:p>
          <a:p>
            <a:endParaRPr lang="en-GB" dirty="0"/>
          </a:p>
          <a:p>
            <a:r>
              <a:rPr lang="en-GB" dirty="0"/>
              <a:t>cancel</a:t>
            </a:r>
          </a:p>
          <a:p>
            <a:r>
              <a:rPr lang="en-GB" dirty="0"/>
              <a:t>!(Form1.Mode = </a:t>
            </a:r>
            <a:r>
              <a:rPr lang="en-GB" dirty="0" err="1"/>
              <a:t>FormMode.View</a:t>
            </a:r>
            <a:r>
              <a:rPr lang="en-GB" dirty="0"/>
              <a:t>)</a:t>
            </a:r>
          </a:p>
          <a:p>
            <a:endParaRPr lang="en-GB" dirty="0"/>
          </a:p>
          <a:p>
            <a:r>
              <a:rPr lang="en-GB" dirty="0"/>
              <a:t>cascading</a:t>
            </a:r>
          </a:p>
          <a:p>
            <a:r>
              <a:rPr lang="en-GB" dirty="0"/>
              <a:t> - Country - Sort(Distinct(</a:t>
            </a:r>
            <a:r>
              <a:rPr lang="en-GB" dirty="0" err="1"/>
              <a:t>Country,Title</a:t>
            </a:r>
            <a:r>
              <a:rPr lang="en-GB" dirty="0"/>
              <a:t>),Result)</a:t>
            </a:r>
          </a:p>
          <a:p>
            <a:r>
              <a:rPr lang="en-GB" dirty="0"/>
              <a:t> - State - Filter(</a:t>
            </a:r>
            <a:r>
              <a:rPr lang="en-GB" dirty="0" err="1"/>
              <a:t>Country,Title</a:t>
            </a:r>
            <a:r>
              <a:rPr lang="en-GB" dirty="0"/>
              <a:t>=Dropdown1.Selected.Result)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254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645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986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https://docs.microsoft.com/en-us/powerapps/maker/canvas-apps/working-with-variables</a:t>
            </a:r>
            <a:endParaRPr lang="en-GB" dirty="0"/>
          </a:p>
          <a:p>
            <a:endParaRPr lang="en-GB" dirty="0">
              <a:hlinkClick r:id="rId4"/>
            </a:endParaRPr>
          </a:p>
          <a:p>
            <a:r>
              <a:rPr lang="en-GB" dirty="0">
                <a:hlinkClick r:id="rId4"/>
              </a:rPr>
              <a:t>https://docs.microsoft.com/en-us/powerapps/maker/canvas-apps/formula-reference</a:t>
            </a:r>
            <a:r>
              <a:rPr lang="en-GB" dirty="0"/>
              <a:t> </a:t>
            </a:r>
          </a:p>
          <a:p>
            <a:endParaRPr lang="en-GB" dirty="0"/>
          </a:p>
          <a:p>
            <a:r>
              <a:rPr lang="en-GB" dirty="0">
                <a:hlinkClick r:id="rId5"/>
              </a:rPr>
              <a:t>https://docs.microsoft.com/en-us/powerapps/maker/canvas-apps/create-update-collection</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57</a:t>
            </a:fld>
            <a:endParaRPr lang="en-GB"/>
          </a:p>
        </p:txBody>
      </p:sp>
    </p:spTree>
    <p:extLst>
      <p:ext uri="{BB962C8B-B14F-4D97-AF65-F5344CB8AC3E}">
        <p14:creationId xmlns:p14="http://schemas.microsoft.com/office/powerpoint/2010/main" val="1809600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3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392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635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https://docs.microsoft.com/en-us/powerapps/maker/canvas-apps/functions/function-patch</a:t>
            </a:r>
            <a:endParaRPr lang="en-GB" dirty="0"/>
          </a:p>
          <a:p>
            <a:endParaRPr lang="en-GB" dirty="0"/>
          </a:p>
          <a:p>
            <a:r>
              <a:rPr lang="en-GB" dirty="0"/>
              <a:t>Patch(</a:t>
            </a:r>
            <a:r>
              <a:rPr lang="en-GB" dirty="0" err="1"/>
              <a:t>ListName,Defaults</a:t>
            </a:r>
            <a:r>
              <a:rPr lang="en-GB" dirty="0"/>
              <a:t>(</a:t>
            </a:r>
            <a:r>
              <a:rPr lang="en-GB" dirty="0" err="1"/>
              <a:t>ListName</a:t>
            </a:r>
            <a:r>
              <a:rPr lang="en-GB" dirty="0"/>
              <a:t>),{</a:t>
            </a:r>
          </a:p>
          <a:p>
            <a:r>
              <a:rPr lang="en-GB" dirty="0"/>
              <a:t>    </a:t>
            </a:r>
            <a:r>
              <a:rPr lang="en-GB" dirty="0" err="1"/>
              <a:t>Title:txtticketname.Text</a:t>
            </a:r>
            <a:r>
              <a:rPr lang="en-GB" dirty="0"/>
              <a:t>,</a:t>
            </a:r>
          </a:p>
          <a:p>
            <a:r>
              <a:rPr lang="en-GB" dirty="0"/>
              <a:t>    Priority: </a:t>
            </a:r>
            <a:r>
              <a:rPr lang="en-GB" dirty="0" err="1"/>
              <a:t>CreateTicketScreenPriorityDropDown.SelectedText.Value</a:t>
            </a:r>
            <a:r>
              <a:rPr lang="en-GB" dirty="0"/>
              <a:t>,</a:t>
            </a:r>
          </a:p>
          <a:p>
            <a:r>
              <a:rPr lang="en-GB" dirty="0"/>
              <a:t>    </a:t>
            </a:r>
            <a:r>
              <a:rPr lang="en-GB" dirty="0" err="1"/>
              <a:t>TaskStatus:DropDown.SelectedText.Value</a:t>
            </a:r>
            <a:r>
              <a:rPr lang="en-GB" dirty="0"/>
              <a:t>,</a:t>
            </a:r>
          </a:p>
          <a:p>
            <a:r>
              <a:rPr lang="en-GB" dirty="0"/>
              <a:t>    </a:t>
            </a:r>
            <a:r>
              <a:rPr lang="en-GB" dirty="0" err="1"/>
              <a:t>Description:TaskDescription.Txext</a:t>
            </a:r>
            <a:r>
              <a:rPr lang="en-GB" dirty="0"/>
              <a:t>,</a:t>
            </a:r>
          </a:p>
          <a:p>
            <a:r>
              <a:rPr lang="en-GB" dirty="0"/>
              <a:t>    Category:{'@</a:t>
            </a:r>
            <a:r>
              <a:rPr lang="en-GB" dirty="0" err="1"/>
              <a:t>odata.type</a:t>
            </a:r>
            <a:r>
              <a:rPr lang="en-GB" dirty="0"/>
              <a:t>':"#</a:t>
            </a:r>
            <a:r>
              <a:rPr lang="en-GB" dirty="0" err="1"/>
              <a:t>Microsoft.Azure.Connectors.SharePoint.SPListExpandedReference</a:t>
            </a:r>
            <a:r>
              <a:rPr lang="en-GB" dirty="0"/>
              <a:t>", Id: CategoryDropDown.SelectedText.ID, Value: </a:t>
            </a:r>
            <a:r>
              <a:rPr lang="en-GB" dirty="0" err="1"/>
              <a:t>CategoryDropDown.SelectedText.Value</a:t>
            </a:r>
            <a:r>
              <a:rPr lang="en-GB" dirty="0"/>
              <a:t>} </a:t>
            </a:r>
          </a:p>
          <a:p>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267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03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11/30/2021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25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342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https://powerapps.microsoft.com/en-us/blog/category/case-studies/</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4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https://docs.microsoft.com/en-us/powerapps/#pivot=home&amp;panel=getstarted</a:t>
            </a:r>
            <a:r>
              <a:rPr lang="en-GB" dirty="0"/>
              <a:t> </a:t>
            </a:r>
          </a:p>
        </p:txBody>
      </p:sp>
      <p:sp>
        <p:nvSpPr>
          <p:cNvPr id="4" name="Slide Number Placeholder 3"/>
          <p:cNvSpPr>
            <a:spLocks noGrp="1"/>
          </p:cNvSpPr>
          <p:nvPr>
            <p:ph type="sldNum" sz="quarter" idx="5"/>
          </p:nvPr>
        </p:nvSpPr>
        <p:spPr/>
        <p:txBody>
          <a:bodyPr/>
          <a:lstStyle/>
          <a:p>
            <a:fld id="{B634A407-23FD-4204-83F7-7C93442C7350}" type="slidenum">
              <a:rPr lang="en-GB" smtClean="0"/>
              <a:t>82</a:t>
            </a:fld>
            <a:endParaRPr lang="en-GB"/>
          </a:p>
        </p:txBody>
      </p:sp>
    </p:spTree>
    <p:extLst>
      <p:ext uri="{BB962C8B-B14F-4D97-AF65-F5344CB8AC3E}">
        <p14:creationId xmlns:p14="http://schemas.microsoft.com/office/powerpoint/2010/main" val="283432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11/30/2021 9:04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11/30/2021 9:04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11/30/2021 9:04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11/30/2021 9:04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11/30/2021 9:04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30-11-2021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30-11-2021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30-11-2021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3237336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277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9450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082366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1655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367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450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01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78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311799239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30-11-2021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120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1493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18" name="bk object 18"/>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179195" y="2878328"/>
            <a:ext cx="9833609" cy="1636395"/>
          </a:xfrm>
          <a:prstGeom prst="rect">
            <a:avLst/>
          </a:prstGeom>
        </p:spPr>
        <p:txBody>
          <a:bodyPr wrap="square" lIns="0" tIns="0" rIns="0" bIns="0">
            <a:spAutoFit/>
          </a:bodyPr>
          <a:lstStyle>
            <a:lvl1pPr>
              <a:defRPr sz="6000"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87055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29806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66607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858000"/>
          </a:xfrm>
          <a:custGeom>
            <a:avLst/>
            <a:gdLst/>
            <a:ahLst/>
            <a:cxnLst/>
            <a:rect l="l" t="t" r="r" b="b"/>
            <a:pathLst>
              <a:path w="12192000" h="6858000">
                <a:moveTo>
                  <a:pt x="12192000" y="6857998"/>
                </a:moveTo>
                <a:lnTo>
                  <a:pt x="12192000" y="0"/>
                </a:lnTo>
                <a:lnTo>
                  <a:pt x="0" y="0"/>
                </a:lnTo>
                <a:lnTo>
                  <a:pt x="0" y="6857998"/>
                </a:lnTo>
                <a:lnTo>
                  <a:pt x="12192000" y="6857998"/>
                </a:lnTo>
                <a:close/>
              </a:path>
            </a:pathLst>
          </a:custGeom>
          <a:solidFill>
            <a:srgbClr val="FFFFFF">
              <a:alpha val="61959"/>
            </a:srgbClr>
          </a:solidFill>
        </p:spPr>
        <p:txBody>
          <a:bodyPr wrap="square" lIns="0" tIns="0" rIns="0" bIns="0" rtlCol="0"/>
          <a:lstStyle/>
          <a:p>
            <a:endParaRPr/>
          </a:p>
        </p:txBody>
      </p:sp>
      <p:sp>
        <p:nvSpPr>
          <p:cNvPr id="18" name="bk object 18"/>
          <p:cNvSpPr/>
          <p:nvPr/>
        </p:nvSpPr>
        <p:spPr>
          <a:xfrm>
            <a:off x="57031" y="280670"/>
            <a:ext cx="6164580" cy="6164580"/>
          </a:xfrm>
          <a:custGeom>
            <a:avLst/>
            <a:gdLst/>
            <a:ahLst/>
            <a:cxnLst/>
            <a:rect l="l" t="t" r="r" b="b"/>
            <a:pathLst>
              <a:path w="6164580" h="6164580">
                <a:moveTo>
                  <a:pt x="3495158" y="0"/>
                </a:moveTo>
                <a:lnTo>
                  <a:pt x="0" y="2669285"/>
                </a:lnTo>
                <a:lnTo>
                  <a:pt x="2669277" y="6164427"/>
                </a:lnTo>
                <a:lnTo>
                  <a:pt x="6164444" y="3495166"/>
                </a:lnTo>
                <a:lnTo>
                  <a:pt x="3495158" y="0"/>
                </a:lnTo>
                <a:close/>
              </a:path>
            </a:pathLst>
          </a:custGeom>
          <a:solidFill>
            <a:srgbClr val="D6122D"/>
          </a:solidFill>
        </p:spPr>
        <p:txBody>
          <a:bodyPr wrap="square" lIns="0" tIns="0" rIns="0" bIns="0" rtlCol="0"/>
          <a:lstStyle/>
          <a:p>
            <a:endParaRPr/>
          </a:p>
        </p:txBody>
      </p:sp>
      <p:sp>
        <p:nvSpPr>
          <p:cNvPr id="19" name="bk object 19"/>
          <p:cNvSpPr/>
          <p:nvPr/>
        </p:nvSpPr>
        <p:spPr>
          <a:xfrm>
            <a:off x="22859" y="320040"/>
            <a:ext cx="6219825" cy="6219825"/>
          </a:xfrm>
          <a:custGeom>
            <a:avLst/>
            <a:gdLst/>
            <a:ahLst/>
            <a:cxnLst/>
            <a:rect l="l" t="t" r="r" b="b"/>
            <a:pathLst>
              <a:path w="6219825" h="6219825">
                <a:moveTo>
                  <a:pt x="3109722" y="0"/>
                </a:moveTo>
                <a:lnTo>
                  <a:pt x="0" y="3109721"/>
                </a:lnTo>
                <a:lnTo>
                  <a:pt x="3109722" y="6219444"/>
                </a:lnTo>
                <a:lnTo>
                  <a:pt x="6219444" y="3109721"/>
                </a:lnTo>
                <a:lnTo>
                  <a:pt x="3109722" y="0"/>
                </a:lnTo>
                <a:close/>
              </a:path>
            </a:pathLst>
          </a:custGeom>
          <a:solidFill>
            <a:srgbClr val="22212C"/>
          </a:solidFill>
        </p:spPr>
        <p:txBody>
          <a:bodyPr wrap="square" lIns="0" tIns="0" rIns="0" bIns="0" rtlCol="0"/>
          <a:lstStyle/>
          <a:p>
            <a:endParaRPr/>
          </a:p>
        </p:txBody>
      </p:sp>
      <p:sp>
        <p:nvSpPr>
          <p:cNvPr id="20" name="bk object 20"/>
          <p:cNvSpPr/>
          <p:nvPr/>
        </p:nvSpPr>
        <p:spPr>
          <a:xfrm>
            <a:off x="7860283" y="0"/>
            <a:ext cx="4331715" cy="6857997"/>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66378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17" name="bk object 17"/>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7753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30-11-2021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30-11-2021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30-11-2021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30/11/2021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04749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30/11/2021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8298874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30/11/2021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968120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30/11/2021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00851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30/11/2021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935969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30/11/2021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108776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30/11/2021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5689374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30/11/2021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0545626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30/11/2021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418276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30/11/2021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7027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30-11-2021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30/11/2021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07386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6766765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83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578431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0917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6050814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021408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30-11-2021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30-11-2021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2.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30-11-2021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680" r:id="rId20"/>
    <p:sldLayoutId id="2147483711" r:id="rId21"/>
    <p:sldLayoutId id="2147483712" r:id="rId22"/>
    <p:sldLayoutId id="2147483713" r:id="rId23"/>
    <p:sldLayoutId id="2147483714" r:id="rId24"/>
    <p:sldLayoutId id="2147483733" r:id="rId25"/>
    <p:sldLayoutId id="2147483734" r:id="rId26"/>
    <p:sldLayoutId id="2147483735" r:id="rId27"/>
    <p:sldLayoutId id="2147483736" r:id="rId28"/>
    <p:sldLayoutId id="2147483737" r:id="rId29"/>
    <p:sldLayoutId id="2147483738" r:id="rId30"/>
    <p:sldLayoutId id="2147483739"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2" name="Holder 2"/>
          <p:cNvSpPr>
            <a:spLocks noGrp="1"/>
          </p:cNvSpPr>
          <p:nvPr>
            <p:ph type="title"/>
          </p:nvPr>
        </p:nvSpPr>
        <p:spPr>
          <a:xfrm>
            <a:off x="371957" y="204292"/>
            <a:ext cx="11448084" cy="635000"/>
          </a:xfrm>
          <a:prstGeom prst="rect">
            <a:avLst/>
          </a:prstGeom>
        </p:spPr>
        <p:txBody>
          <a:bodyPr wrap="square" lIns="0" tIns="0" rIns="0" bIns="0">
            <a:spAutoFit/>
          </a:bodyPr>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a:xfrm>
            <a:off x="257657" y="1296060"/>
            <a:ext cx="11676684" cy="141223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11/30/2021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21212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30/11/2021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21997442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7.xml"/><Relationship Id="rId7" Type="http://schemas.openxmlformats.org/officeDocument/2006/relationships/image" Target="../media/image44.png"/><Relationship Id="rId2" Type="http://schemas.openxmlformats.org/officeDocument/2006/relationships/slideLayout" Target="../slideLayouts/slideLayout73.xml"/><Relationship Id="rId1" Type="http://schemas.openxmlformats.org/officeDocument/2006/relationships/themeOverride" Target="../theme/themeOverride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8.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www.linkedin.com/in/jenkinsns/" TargetMode="External"/><Relationship Id="rId18" Type="http://schemas.openxmlformats.org/officeDocument/2006/relationships/image" Target="../media/image28.jp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5.jpg"/><Relationship Id="rId17" Type="http://schemas.openxmlformats.org/officeDocument/2006/relationships/hyperlink" Target="http://www.jenkinsblogs.com/" TargetMode="External"/><Relationship Id="rId2" Type="http://schemas.openxmlformats.org/officeDocument/2006/relationships/image" Target="../media/image16.jpe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png"/><Relationship Id="rId5" Type="http://schemas.openxmlformats.org/officeDocument/2006/relationships/image" Target="../media/image19.png"/><Relationship Id="rId15" Type="http://schemas.openxmlformats.org/officeDocument/2006/relationships/hyperlink" Target="mailto:jenkinsns@gmail.com" TargetMode="External"/><Relationship Id="rId10" Type="http://schemas.openxmlformats.org/officeDocument/2006/relationships/image" Target="../media/image24.png"/><Relationship Id="rId19" Type="http://schemas.openxmlformats.org/officeDocument/2006/relationships/hyperlink" Target="https://www.youtube.com/user/jenkinsns" TargetMode="External"/><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owerapps.microsoft.com/en-us/blog/new-licensing-options-for-powerapps-and-flo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office/developer-program/office-365-developer-program-get-started"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hyperlink" Target="https://powerapps.microsoft.com/en-us/communityplan/" TargetMode="External"/><Relationship Id="rId4" Type="http://schemas.openxmlformats.org/officeDocument/2006/relationships/hyperlink" Target="https://powerapps.microsoft.com/en-u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5.svg"/><Relationship Id="rId5" Type="http://schemas.openxmlformats.org/officeDocument/2006/relationships/image" Target="../media/image91.png"/><Relationship Id="rId10" Type="http://schemas.openxmlformats.org/officeDocument/2006/relationships/image" Target="../media/image94.svg"/><Relationship Id="rId4" Type="http://schemas.openxmlformats.org/officeDocument/2006/relationships/image" Target="../media/image83.sv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96.sv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5.svg"/><Relationship Id="rId11" Type="http://schemas.openxmlformats.org/officeDocument/2006/relationships/image" Target="../media/image95.png"/><Relationship Id="rId5" Type="http://schemas.openxmlformats.org/officeDocument/2006/relationships/image" Target="../media/image91.png"/><Relationship Id="rId10" Type="http://schemas.openxmlformats.org/officeDocument/2006/relationships/image" Target="../media/image94.svg"/><Relationship Id="rId4" Type="http://schemas.openxmlformats.org/officeDocument/2006/relationships/image" Target="../media/image83.sv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2.jpg"/><Relationship Id="rId21" Type="http://schemas.openxmlformats.org/officeDocument/2006/relationships/image" Target="../media/image120.jpg"/><Relationship Id="rId7" Type="http://schemas.openxmlformats.org/officeDocument/2006/relationships/image" Target="../media/image106.jpg"/><Relationship Id="rId12" Type="http://schemas.openxmlformats.org/officeDocument/2006/relationships/image" Target="../media/image111.jpg"/><Relationship Id="rId17" Type="http://schemas.openxmlformats.org/officeDocument/2006/relationships/image" Target="../media/image116.png"/><Relationship Id="rId2" Type="http://schemas.openxmlformats.org/officeDocument/2006/relationships/image" Target="../media/image101.png"/><Relationship Id="rId16" Type="http://schemas.openxmlformats.org/officeDocument/2006/relationships/image" Target="../media/image115.jpg"/><Relationship Id="rId20"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10.jp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jp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jpg"/><Relationship Id="rId14" Type="http://schemas.openxmlformats.org/officeDocument/2006/relationships/image" Target="../media/image113.jpg"/><Relationship Id="rId22" Type="http://schemas.openxmlformats.org/officeDocument/2006/relationships/image" Target="../media/image121.jpg"/></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hyperlink" Target="https://powerapps.microsoft.com/en-us/tutorials/connections-lis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35.xml"/><Relationship Id="rId4" Type="http://schemas.openxmlformats.org/officeDocument/2006/relationships/image" Target="../media/image142.png"/></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set"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docs.microsoft.com/en-us/powerapps/maker/canvas-apps/functions/function-clear-collect-clearcollect" TargetMode="External"/><Relationship Id="rId5" Type="http://schemas.openxmlformats.org/officeDocument/2006/relationships/hyperlink" Target="https://docs.microsoft.com/en-us/powerapps/maker/canvas-apps/functions/function-navigate" TargetMode="External"/><Relationship Id="rId4" Type="http://schemas.openxmlformats.org/officeDocument/2006/relationships/hyperlink" Target="https://docs.microsoft.com/en-us/powerapps/maker/canvas-apps/functions/function-updatecontex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3.jpeg"/><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46.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46.emf"/></Relationships>
</file>

<file path=ppt/slides/_rels/slide71.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46.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hyperlink" Target="https://docs.microsoft.com/connectors" TargetMode="External"/><Relationship Id="rId21" Type="http://schemas.openxmlformats.org/officeDocument/2006/relationships/image" Target="../media/image157.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notesSlide" Target="../notesSlides/notesSlide38.xml"/><Relationship Id="rId16" Type="http://schemas.openxmlformats.org/officeDocument/2006/relationships/image" Target="../media/image152.png"/><Relationship Id="rId20" Type="http://schemas.openxmlformats.org/officeDocument/2006/relationships/image" Target="../media/image156.png"/><Relationship Id="rId1" Type="http://schemas.openxmlformats.org/officeDocument/2006/relationships/slideLayout" Target="../slideLayouts/slideLayout21.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47.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51.png"/><Relationship Id="rId10" Type="http://schemas.openxmlformats.org/officeDocument/2006/relationships/hyperlink" Target="https://youtu.be/dBCS1nPsDiE" TargetMode="External"/><Relationship Id="rId19" Type="http://schemas.openxmlformats.org/officeDocument/2006/relationships/image" Target="../media/image155.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50.png"/><Relationship Id="rId22" Type="http://schemas.openxmlformats.org/officeDocument/2006/relationships/image" Target="../media/image15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2.jpg"/><Relationship Id="rId21" Type="http://schemas.openxmlformats.org/officeDocument/2006/relationships/image" Target="../media/image120.jpg"/><Relationship Id="rId7" Type="http://schemas.openxmlformats.org/officeDocument/2006/relationships/image" Target="../media/image106.jpg"/><Relationship Id="rId12" Type="http://schemas.openxmlformats.org/officeDocument/2006/relationships/image" Target="../media/image111.jpg"/><Relationship Id="rId17" Type="http://schemas.openxmlformats.org/officeDocument/2006/relationships/image" Target="../media/image116.png"/><Relationship Id="rId2" Type="http://schemas.openxmlformats.org/officeDocument/2006/relationships/image" Target="../media/image101.png"/><Relationship Id="rId16" Type="http://schemas.openxmlformats.org/officeDocument/2006/relationships/image" Target="../media/image115.jpg"/><Relationship Id="rId20"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10.jp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jp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jpg"/><Relationship Id="rId14" Type="http://schemas.openxmlformats.org/officeDocument/2006/relationships/image" Target="../media/image113.jpg"/><Relationship Id="rId22" Type="http://schemas.openxmlformats.org/officeDocument/2006/relationships/image" Target="../media/image121.jpg"/></Relationships>
</file>

<file path=ppt/slides/_rels/slide76.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7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8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image" Target="../media/image163.png"/><Relationship Id="rId1" Type="http://schemas.openxmlformats.org/officeDocument/2006/relationships/slideLayout" Target="../slideLayouts/slideLayout6.xml"/><Relationship Id="rId4" Type="http://schemas.openxmlformats.org/officeDocument/2006/relationships/hyperlink" Target="https://aka.ms/PowerPlatformResources"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toddbaginski.com/blog/powerapps-coding-guidelines/" TargetMode="External"/><Relationship Id="rId2" Type="http://schemas.openxmlformats.org/officeDocument/2006/relationships/hyperlink" Target="https://docs.microsoft.com/en-us/connectors/custom-connectors/define-blank" TargetMode="External"/><Relationship Id="rId1" Type="http://schemas.openxmlformats.org/officeDocument/2006/relationships/slideLayout" Target="../slideLayouts/slideLayout1.xml"/><Relationship Id="rId6" Type="http://schemas.openxmlformats.org/officeDocument/2006/relationships/hyperlink" Target="https://docs.microsoft.com/en-us/powerapps/maker/canvas-apps/create-update-collection" TargetMode="External"/><Relationship Id="rId5" Type="http://schemas.openxmlformats.org/officeDocument/2006/relationships/hyperlink" Target="https://docs.microsoft.com/en-us/powerapps/maker/canvas-apps/formula-reference" TargetMode="External"/><Relationship Id="rId4" Type="http://schemas.openxmlformats.org/officeDocument/2006/relationships/hyperlink" Target="https://docs.microsoft.com/en-us/powerapps/maker/canvas-apps/working-with-variable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3600" b="1" dirty="0">
                <a:solidFill>
                  <a:srgbClr val="124548"/>
                </a:solidFill>
              </a:rPr>
              <a:t>Microsoft PowerApps</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9046-F86F-4AB6-864C-906AB774AA9A}"/>
              </a:ext>
            </a:extLst>
          </p:cNvPr>
          <p:cNvSpPr>
            <a:spLocks noGrp="1"/>
          </p:cNvSpPr>
          <p:nvPr>
            <p:ph type="title"/>
          </p:nvPr>
        </p:nvSpPr>
        <p:spPr/>
        <p:txBody>
          <a:bodyPr/>
          <a:lstStyle/>
          <a:p>
            <a:r>
              <a:rPr lang="en-GB" dirty="0"/>
              <a:t>Why Power Platform?</a:t>
            </a:r>
          </a:p>
        </p:txBody>
      </p:sp>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782016305"/>
              </p:ext>
            </p:extLst>
          </p:nvPr>
        </p:nvGraphicFramePr>
        <p:xfrm>
          <a:off x="48903" y="1797244"/>
          <a:ext cx="12094194"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54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Introduction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InfoPath</a:t>
            </a:r>
          </a:p>
          <a:p>
            <a:r>
              <a:rPr lang="en-US" sz="2400" dirty="0"/>
              <a:t>PowerApps</a:t>
            </a:r>
          </a:p>
          <a:p>
            <a:r>
              <a:rPr lang="en-US" sz="2400" dirty="0"/>
              <a:t>License Options and Costs</a:t>
            </a:r>
          </a:p>
          <a:p>
            <a:r>
              <a:rPr lang="en-US" sz="2400" dirty="0"/>
              <a:t>Setup Environment</a:t>
            </a:r>
          </a:p>
        </p:txBody>
      </p:sp>
    </p:spTree>
    <p:extLst>
      <p:ext uri="{BB962C8B-B14F-4D97-AF65-F5344CB8AC3E}">
        <p14:creationId xmlns:p14="http://schemas.microsoft.com/office/powerpoint/2010/main" val="329552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insupersite.com/site-files/winsupersite.com/files/uploads/2015/09/msinfopath2013.png">
            <a:extLst>
              <a:ext uri="{FF2B5EF4-FFF2-40B4-BE49-F238E27FC236}">
                <a16:creationId xmlns:a16="http://schemas.microsoft.com/office/drawing/2014/main" id="{D4200971-1D86-46F5-A6FD-0EF6A5D6F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770" y="3215939"/>
            <a:ext cx="5820229" cy="327693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F35509A-CD61-4BC2-B181-3538D6E14426}"/>
              </a:ext>
            </a:extLst>
          </p:cNvPr>
          <p:cNvSpPr>
            <a:spLocks noGrp="1"/>
          </p:cNvSpPr>
          <p:nvPr>
            <p:ph type="title"/>
          </p:nvPr>
        </p:nvSpPr>
        <p:spPr/>
        <p:txBody>
          <a:bodyPr/>
          <a:lstStyle/>
          <a:p>
            <a:r>
              <a:rPr lang="en-GB" dirty="0">
                <a:solidFill>
                  <a:schemeClr val="accent1"/>
                </a:solidFill>
              </a:rPr>
              <a:t>InfoPath</a:t>
            </a:r>
          </a:p>
        </p:txBody>
      </p:sp>
      <p:sp>
        <p:nvSpPr>
          <p:cNvPr id="5" name="Content Placeholder 4">
            <a:extLst>
              <a:ext uri="{FF2B5EF4-FFF2-40B4-BE49-F238E27FC236}">
                <a16:creationId xmlns:a16="http://schemas.microsoft.com/office/drawing/2014/main" id="{DC830496-0C82-48B1-B435-AD33F797ADE9}"/>
              </a:ext>
            </a:extLst>
          </p:cNvPr>
          <p:cNvSpPr>
            <a:spLocks noGrp="1"/>
          </p:cNvSpPr>
          <p:nvPr>
            <p:ph idx="1"/>
          </p:nvPr>
        </p:nvSpPr>
        <p:spPr>
          <a:xfrm>
            <a:off x="838200" y="1825625"/>
            <a:ext cx="6157686" cy="4351338"/>
          </a:xfrm>
        </p:spPr>
        <p:txBody>
          <a:bodyPr/>
          <a:lstStyle/>
          <a:p>
            <a:r>
              <a:rPr lang="en-US" dirty="0"/>
              <a:t>WYSIWYG Form designer</a:t>
            </a:r>
          </a:p>
          <a:p>
            <a:r>
              <a:rPr lang="en-US" dirty="0"/>
              <a:t>Form Filler</a:t>
            </a:r>
          </a:p>
          <a:p>
            <a:r>
              <a:rPr lang="en-US" dirty="0"/>
              <a:t>Form Publishing</a:t>
            </a:r>
          </a:p>
          <a:p>
            <a:r>
              <a:rPr lang="en-US" dirty="0"/>
              <a:t>Outlook/SharePoint Task Integration</a:t>
            </a:r>
          </a:p>
          <a:p>
            <a:r>
              <a:rPr lang="en-US" dirty="0"/>
              <a:t>Custom Actions (Custom Code)</a:t>
            </a:r>
            <a:endParaRPr lang="en-GB" dirty="0"/>
          </a:p>
        </p:txBody>
      </p:sp>
    </p:spTree>
    <p:extLst>
      <p:ext uri="{BB962C8B-B14F-4D97-AF65-F5344CB8AC3E}">
        <p14:creationId xmlns:p14="http://schemas.microsoft.com/office/powerpoint/2010/main" val="606498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F93D39-FB3E-482D-B572-F9B445548D5E}"/>
              </a:ext>
            </a:extLst>
          </p:cNvPr>
          <p:cNvSpPr>
            <a:spLocks noGrp="1"/>
          </p:cNvSpPr>
          <p:nvPr>
            <p:ph type="title"/>
          </p:nvPr>
        </p:nvSpPr>
        <p:spPr/>
        <p:txBody>
          <a:bodyPr/>
          <a:lstStyle/>
          <a:p>
            <a:r>
              <a:rPr lang="en-US" dirty="0">
                <a:solidFill>
                  <a:schemeClr val="accent1"/>
                </a:solidFill>
              </a:rPr>
              <a:t>InfoPath replacement?</a:t>
            </a:r>
            <a:endParaRPr lang="en-GB" dirty="0">
              <a:solidFill>
                <a:schemeClr val="accent1"/>
              </a:solidFill>
            </a:endParaRPr>
          </a:p>
        </p:txBody>
      </p:sp>
      <p:sp>
        <p:nvSpPr>
          <p:cNvPr id="5" name="Content Placeholder 4">
            <a:extLst>
              <a:ext uri="{FF2B5EF4-FFF2-40B4-BE49-F238E27FC236}">
                <a16:creationId xmlns:a16="http://schemas.microsoft.com/office/drawing/2014/main" id="{5D98A975-39F7-4CE6-8211-133B3F38344A}"/>
              </a:ext>
            </a:extLst>
          </p:cNvPr>
          <p:cNvSpPr>
            <a:spLocks noGrp="1"/>
          </p:cNvSpPr>
          <p:nvPr>
            <p:ph idx="1"/>
          </p:nvPr>
        </p:nvSpPr>
        <p:spPr/>
        <p:txBody>
          <a:bodyPr/>
          <a:lstStyle/>
          <a:p>
            <a:r>
              <a:rPr lang="en-US" dirty="0"/>
              <a:t>InfoPath replacement. It is a successor, not a replacement.</a:t>
            </a:r>
          </a:p>
          <a:p>
            <a:pPr lvl="1"/>
            <a:r>
              <a:rPr lang="en-US" dirty="0"/>
              <a:t>Limited functionalities</a:t>
            </a:r>
          </a:p>
          <a:p>
            <a:pPr lvl="1"/>
            <a:r>
              <a:rPr lang="en-US" dirty="0"/>
              <a:t>List forms</a:t>
            </a:r>
          </a:p>
          <a:p>
            <a:pPr lvl="1"/>
            <a:r>
              <a:rPr lang="en-US" dirty="0"/>
              <a:t>Microsoft stated there will be no 1:1 parity</a:t>
            </a:r>
          </a:p>
          <a:p>
            <a:r>
              <a:rPr lang="en-US" dirty="0"/>
              <a:t>SharePoint-specific product</a:t>
            </a:r>
          </a:p>
          <a:p>
            <a:pPr lvl="1"/>
            <a:r>
              <a:rPr lang="en-US" dirty="0"/>
              <a:t>Limited SharePoint support</a:t>
            </a:r>
          </a:p>
          <a:p>
            <a:pPr lvl="1"/>
            <a:r>
              <a:rPr lang="en-US" dirty="0"/>
              <a:t>Will get better</a:t>
            </a:r>
          </a:p>
          <a:p>
            <a:endParaRPr lang="en-GB" dirty="0"/>
          </a:p>
        </p:txBody>
      </p:sp>
    </p:spTree>
    <p:extLst>
      <p:ext uri="{BB962C8B-B14F-4D97-AF65-F5344CB8AC3E}">
        <p14:creationId xmlns:p14="http://schemas.microsoft.com/office/powerpoint/2010/main" val="382415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3F8AF-D2BD-42D2-9DFD-1C60297A8357}"/>
              </a:ext>
            </a:extLst>
          </p:cNvPr>
          <p:cNvSpPr>
            <a:spLocks noGrp="1"/>
          </p:cNvSpPr>
          <p:nvPr>
            <p:ph type="title"/>
          </p:nvPr>
        </p:nvSpPr>
        <p:spPr/>
        <p:txBody>
          <a:bodyPr/>
          <a:lstStyle/>
          <a:p>
            <a:r>
              <a:rPr lang="en-GB" dirty="0">
                <a:solidFill>
                  <a:schemeClr val="accent1"/>
                </a:solidFill>
              </a:rPr>
              <a:t>What is PowerApps?</a:t>
            </a:r>
          </a:p>
        </p:txBody>
      </p:sp>
      <p:sp>
        <p:nvSpPr>
          <p:cNvPr id="5" name="Content Placeholder 4">
            <a:extLst>
              <a:ext uri="{FF2B5EF4-FFF2-40B4-BE49-F238E27FC236}">
                <a16:creationId xmlns:a16="http://schemas.microsoft.com/office/drawing/2014/main" id="{EC6BBACD-5186-44F4-9B8A-5B9FF81B71DD}"/>
              </a:ext>
            </a:extLst>
          </p:cNvPr>
          <p:cNvSpPr>
            <a:spLocks noGrp="1"/>
          </p:cNvSpPr>
          <p:nvPr>
            <p:ph idx="1"/>
          </p:nvPr>
        </p:nvSpPr>
        <p:spPr/>
        <p:txBody>
          <a:bodyPr>
            <a:normAutofit fontScale="92500" lnSpcReduction="10000"/>
          </a:bodyPr>
          <a:lstStyle/>
          <a:p>
            <a:pPr marL="0" indent="0" algn="just">
              <a:lnSpc>
                <a:spcPct val="150000"/>
              </a:lnSpc>
              <a:buNone/>
            </a:pPr>
            <a:r>
              <a:rPr lang="en-US" sz="2000" dirty="0"/>
              <a:t>Microsoft PowerApps is a new platform to create line of business mobile applications that can be built in minutes without the need of writing code (also known as No code/Low-Code platform) or worrying about all the complexity involved in writing cross platform applications that support iOS, Android, Windows Phone, Windows and the web. PowerApps allows you to easily build applications that connect to several data sources, including SQL databases, SharePoint lists, Excel Spreadsheets, Office 365, Dynamics CRM, OneDrive, Dropbox, Google Drive, Trello, Facebook, Twitter, Wunderlist, and more. But more importantly it includes a new secure business database called the Microsoft Common Data Model.</a:t>
            </a:r>
          </a:p>
          <a:p>
            <a:pPr marL="0" indent="0" algn="just">
              <a:lnSpc>
                <a:spcPct val="150000"/>
              </a:lnSpc>
              <a:buNone/>
            </a:pPr>
            <a:r>
              <a:rPr lang="en-US" sz="2000" dirty="0"/>
              <a:t>PowerApps provides a very powerful and yet simple experience that allows you to build applications with rich mobile capabilities such as access to Camera, GPS, etc. while providing a modeling experience as simple as Microsoft PowerPoint and providing a familiar way to express logic like Microsoft Excel.</a:t>
            </a:r>
          </a:p>
          <a:p>
            <a:pPr marL="0" indent="0" algn="just">
              <a:lnSpc>
                <a:spcPct val="150000"/>
              </a:lnSpc>
              <a:buNone/>
            </a:pPr>
            <a:endParaRPr lang="en-GB" sz="2000" dirty="0"/>
          </a:p>
        </p:txBody>
      </p:sp>
    </p:spTree>
    <p:extLst>
      <p:ext uri="{BB962C8B-B14F-4D97-AF65-F5344CB8AC3E}">
        <p14:creationId xmlns:p14="http://schemas.microsoft.com/office/powerpoint/2010/main" val="2998916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19D57-4218-4865-80C7-31C788E28EC3}"/>
              </a:ext>
            </a:extLst>
          </p:cNvPr>
          <p:cNvSpPr>
            <a:spLocks noGrp="1"/>
          </p:cNvSpPr>
          <p:nvPr>
            <p:ph type="title"/>
          </p:nvPr>
        </p:nvSpPr>
        <p:spPr/>
        <p:txBody>
          <a:bodyPr/>
          <a:lstStyle/>
          <a:p>
            <a:r>
              <a:rPr lang="en-US" dirty="0"/>
              <a:t>Line of business mobile applications</a:t>
            </a:r>
            <a:endParaRPr lang="en-GB" dirty="0"/>
          </a:p>
        </p:txBody>
      </p:sp>
      <p:sp>
        <p:nvSpPr>
          <p:cNvPr id="5" name="Content Placeholder 4">
            <a:extLst>
              <a:ext uri="{FF2B5EF4-FFF2-40B4-BE49-F238E27FC236}">
                <a16:creationId xmlns:a16="http://schemas.microsoft.com/office/drawing/2014/main" id="{9D84B351-344D-417E-AED3-AC18DF74D8FB}"/>
              </a:ext>
            </a:extLst>
          </p:cNvPr>
          <p:cNvSpPr>
            <a:spLocks noGrp="1"/>
          </p:cNvSpPr>
          <p:nvPr>
            <p:ph idx="1"/>
          </p:nvPr>
        </p:nvSpPr>
        <p:spPr/>
        <p:txBody>
          <a:bodyPr>
            <a:normAutofit fontScale="62500" lnSpcReduction="20000"/>
          </a:bodyPr>
          <a:lstStyle/>
          <a:p>
            <a:pPr marL="0" indent="0" algn="just">
              <a:lnSpc>
                <a:spcPct val="130000"/>
              </a:lnSpc>
              <a:buNone/>
            </a:pPr>
            <a:r>
              <a:rPr lang="en-US" dirty="0"/>
              <a:t>As mobile technology continues to evolve and improve, mobile devices have taken over every interaction in the consumer/personal space where mobile applications exist to help us in every aspect of our lives - from social networks, photo sharing, interactive media, news, smart home tools and many more - almost everything we need can be found in your favorite mobile device application store. However, on the enterprise/professional space this has not yet been the case and the modern workforce struggles daily to gain access to most of their internal LOB applications running on legacy systems that are hard to expose to mobile devices, from expense reports, invoice management, absence reporting, sales tools, time tracking and many  more are examples of key data that historically has only been accessible in the internal network through intranet applications. Numerous research studies have shown that there is a huge interest by companies to empower their employees and mobilize these applications and their data for them, however, the cost and complexity of building mobile applications (not to mention supporting multiple devices and platforms) has been getting on the way of internal IT teams on scaling and keeping up with the large number of applications</a:t>
            </a:r>
            <a:endParaRPr lang="en-GB" dirty="0"/>
          </a:p>
        </p:txBody>
      </p:sp>
    </p:spTree>
    <p:extLst>
      <p:ext uri="{BB962C8B-B14F-4D97-AF65-F5344CB8AC3E}">
        <p14:creationId xmlns:p14="http://schemas.microsoft.com/office/powerpoint/2010/main" val="1906019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8"/>
            <a:ext cx="11179629" cy="1325563"/>
          </a:xfrm>
        </p:spPr>
        <p:txBody>
          <a:bodyPr/>
          <a:lstStyle/>
          <a:p>
            <a:r>
              <a:rPr lang="en-US" dirty="0">
                <a:solidFill>
                  <a:schemeClr val="accent1"/>
                </a:solidFill>
              </a:rPr>
              <a:t>Microsoft PowerApps</a:t>
            </a:r>
            <a:endParaRPr lang="en-GB" dirty="0"/>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p:txBody>
          <a:bodyPr>
            <a:normAutofit/>
          </a:bodyPr>
          <a:lstStyle/>
          <a:p>
            <a:r>
              <a:rPr lang="en-GB" dirty="0">
                <a:solidFill>
                  <a:schemeClr val="accent1"/>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p:txBody>
          <a:bodyPr/>
          <a:lstStyle/>
          <a:p>
            <a:r>
              <a:rPr lang="fi-FI" dirty="0">
                <a:solidFill>
                  <a:schemeClr val="accent1"/>
                </a:solidFill>
              </a:rPr>
              <a:t>What can I build with PowerApps?</a:t>
            </a:r>
            <a:endParaRPr lang="en-GB" dirty="0">
              <a:solidFill>
                <a:schemeClr val="accent1"/>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77500" lnSpcReduction="20000"/>
          </a:bodyPr>
          <a:lstStyle/>
          <a:p>
            <a:pPr>
              <a:lnSpc>
                <a:spcPct val="120000"/>
              </a:lnSpc>
            </a:pPr>
            <a:r>
              <a:rPr lang="fi-FI" dirty="0"/>
              <a:t>Apps based on data (SharePoint*, SQL, but also DropBox and Google Drive)</a:t>
            </a:r>
            <a:br>
              <a:rPr lang="fi-FI" dirty="0"/>
            </a:br>
            <a:endParaRPr lang="fi-FI" dirty="0"/>
          </a:p>
          <a:p>
            <a:pPr>
              <a:lnSpc>
                <a:spcPct val="120000"/>
              </a:lnSpc>
            </a:pPr>
            <a:r>
              <a:rPr lang="fi-FI" dirty="0"/>
              <a:t>Onedimensional, form-based apps</a:t>
            </a:r>
            <a:br>
              <a:rPr lang="fi-FI" dirty="0"/>
            </a:br>
            <a:endParaRPr lang="fi-FI" dirty="0"/>
          </a:p>
          <a:p>
            <a:pPr>
              <a:lnSpc>
                <a:spcPct val="120000"/>
              </a:lnSpc>
            </a:pPr>
            <a:r>
              <a:rPr lang="fi-FI" dirty="0"/>
              <a:t>Simple, single-task apps</a:t>
            </a:r>
            <a:br>
              <a:rPr lang="fi-FI" dirty="0"/>
            </a:br>
            <a:r>
              <a:rPr lang="fi-FI" dirty="0"/>
              <a:t>Microphone, camera, GPS coordinates. Ink and pen support.</a:t>
            </a:r>
            <a:br>
              <a:rPr lang="fi-FI" dirty="0"/>
            </a:br>
            <a:endParaRPr lang="fi-FI" dirty="0"/>
          </a:p>
          <a:p>
            <a:pPr>
              <a:lnSpc>
                <a:spcPct val="120000"/>
              </a:lnSpc>
            </a:pPr>
            <a:r>
              <a:rPr lang="fi-FI" dirty="0"/>
              <a:t>Multiple data sources in one app</a:t>
            </a:r>
            <a:br>
              <a:rPr lang="fi-FI" dirty="0"/>
            </a:b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07091" y="784906"/>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CC85-F555-43C2-B918-F21C567F2E1E}"/>
              </a:ext>
            </a:extLst>
          </p:cNvPr>
          <p:cNvSpPr>
            <a:spLocks noGrp="1"/>
          </p:cNvSpPr>
          <p:nvPr>
            <p:ph type="title"/>
          </p:nvPr>
        </p:nvSpPr>
        <p:spPr/>
        <p:txBody>
          <a:bodyPr/>
          <a:lstStyle/>
          <a:p>
            <a:r>
              <a:rPr lang="en-GB" b="1" dirty="0"/>
              <a:t>PowerApps for Office 365</a:t>
            </a:r>
            <a:endParaRPr lang="en-GB" dirty="0"/>
          </a:p>
        </p:txBody>
      </p:sp>
      <p:sp>
        <p:nvSpPr>
          <p:cNvPr id="3" name="Content Placeholder 2">
            <a:extLst>
              <a:ext uri="{FF2B5EF4-FFF2-40B4-BE49-F238E27FC236}">
                <a16:creationId xmlns:a16="http://schemas.microsoft.com/office/drawing/2014/main" id="{3F3E78B2-F4C2-4215-ACA2-0A2F18EED900}"/>
              </a:ext>
            </a:extLst>
          </p:cNvPr>
          <p:cNvSpPr>
            <a:spLocks noGrp="1"/>
          </p:cNvSpPr>
          <p:nvPr>
            <p:ph idx="1"/>
          </p:nvPr>
        </p:nvSpPr>
        <p:spPr/>
        <p:txBody>
          <a:bodyPr/>
          <a:lstStyle/>
          <a:p>
            <a:r>
              <a:rPr lang="en-GB" dirty="0">
                <a:hlinkClick r:id="rId3"/>
              </a:rPr>
              <a:t>https://docs.microsoft.com/en-us/power-platform/admin/pricing-billing-skus</a:t>
            </a:r>
            <a:endParaRPr lang="en-GB" dirty="0"/>
          </a:p>
          <a:p>
            <a:endParaRPr lang="en-GB" dirty="0"/>
          </a:p>
          <a:p>
            <a:r>
              <a:rPr lang="en-GB" dirty="0">
                <a:hlinkClick r:id="rId4"/>
              </a:rPr>
              <a:t>https://powerapps.microsoft.com/en-us/blog/new-licensing-options-for-powerapps-and-flow/</a:t>
            </a:r>
            <a:r>
              <a:rPr lang="en-GB" dirty="0"/>
              <a:t> </a:t>
            </a:r>
          </a:p>
        </p:txBody>
      </p:sp>
    </p:spTree>
    <p:extLst>
      <p:ext uri="{BB962C8B-B14F-4D97-AF65-F5344CB8AC3E}">
        <p14:creationId xmlns:p14="http://schemas.microsoft.com/office/powerpoint/2010/main" val="3169635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4FD7CC2-7A90-4F00-936B-5DB370FD6648}"/>
              </a:ext>
            </a:extLst>
          </p:cNvPr>
          <p:cNvPicPr>
            <a:picLocks noChangeAspect="1"/>
          </p:cNvPicPr>
          <p:nvPr/>
        </p:nvPicPr>
        <p:blipFill>
          <a:blip r:embed="rId3"/>
          <a:stretch>
            <a:fillRect/>
          </a:stretch>
        </p:blipFill>
        <p:spPr>
          <a:xfrm>
            <a:off x="1313151" y="712760"/>
            <a:ext cx="5659148" cy="5432480"/>
          </a:xfrm>
          <a:prstGeom prst="rect">
            <a:avLst/>
          </a:prstGeom>
        </p:spPr>
      </p:pic>
    </p:spTree>
    <p:extLst>
      <p:ext uri="{BB962C8B-B14F-4D97-AF65-F5344CB8AC3E}">
        <p14:creationId xmlns:p14="http://schemas.microsoft.com/office/powerpoint/2010/main" val="95178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B038A-FB6A-4727-8781-BCE8FDDD8D39}"/>
              </a:ext>
            </a:extLst>
          </p:cNvPr>
          <p:cNvSpPr>
            <a:spLocks noGrp="1"/>
          </p:cNvSpPr>
          <p:nvPr>
            <p:ph type="title"/>
          </p:nvPr>
        </p:nvSpPr>
        <p:spPr>
          <a:xfrm>
            <a:off x="838200" y="92982"/>
            <a:ext cx="10515600" cy="1325563"/>
          </a:xfrm>
        </p:spPr>
        <p:txBody>
          <a:bodyPr/>
          <a:lstStyle/>
          <a:p>
            <a:r>
              <a:rPr lang="en-US" dirty="0">
                <a:solidFill>
                  <a:schemeClr val="accent1"/>
                </a:solidFill>
              </a:rPr>
              <a:t>License Options and Costs for external Users</a:t>
            </a:r>
            <a:endParaRPr lang="en-GB" dirty="0">
              <a:solidFill>
                <a:schemeClr val="accent1"/>
              </a:solidFill>
            </a:endParaRPr>
          </a:p>
        </p:txBody>
      </p:sp>
      <p:sp>
        <p:nvSpPr>
          <p:cNvPr id="7" name="Rectangle 6">
            <a:extLst>
              <a:ext uri="{FF2B5EF4-FFF2-40B4-BE49-F238E27FC236}">
                <a16:creationId xmlns:a16="http://schemas.microsoft.com/office/drawing/2014/main" id="{2D81007E-4019-49A1-A75E-6038B47C4ABA}"/>
              </a:ext>
            </a:extLst>
          </p:cNvPr>
          <p:cNvSpPr/>
          <p:nvPr/>
        </p:nvSpPr>
        <p:spPr bwMode="auto">
          <a:xfrm>
            <a:off x="980925" y="3966220"/>
            <a:ext cx="6673896" cy="211889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342900" lvl="0" indent="-342900" defTabSz="950846" fontAlgn="base">
              <a:lnSpc>
                <a:spcPct val="150000"/>
              </a:lnSpc>
              <a:spcBef>
                <a:spcPct val="0"/>
              </a:spcBef>
              <a:spcAft>
                <a:spcPct val="0"/>
              </a:spcAft>
              <a:buFont typeface="Arial" panose="020B0604020202020204" pitchFamily="34" charset="0"/>
              <a:buChar char="•"/>
              <a:defRPr/>
            </a:pPr>
            <a:r>
              <a:rPr lang="en-US" sz="1400" kern="0" dirty="0">
                <a:solidFill>
                  <a:srgbClr val="124548"/>
                </a:solidFill>
                <a:ea typeface="Segoe UI" pitchFamily="34" charset="0"/>
                <a:cs typeface="Segoe UI" pitchFamily="34" charset="0"/>
              </a:rPr>
              <a:t>PowerApps Portals will be licensed per the following:</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(authenticated) will be $200 for 100 logins/month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(anonymous) will be $100 for 100,000 web page views/month.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Internal users are able to access portals using a PowerApps per app or per user plan as per previous slide.</a:t>
            </a:r>
          </a:p>
          <a:p>
            <a:pPr marL="342900" marR="0" lvl="0" indent="-342900" defTabSz="950846"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124548"/>
              </a:solidFill>
              <a:effectLst/>
              <a:uLnTx/>
              <a:uFillTx/>
              <a:ea typeface="Segoe UI" pitchFamily="34" charset="0"/>
              <a:cs typeface="Segoe UI" pitchFamily="34" charset="0"/>
            </a:endParaRPr>
          </a:p>
        </p:txBody>
      </p:sp>
      <p:sp>
        <p:nvSpPr>
          <p:cNvPr id="10" name="Rectangle 9">
            <a:extLst>
              <a:ext uri="{FF2B5EF4-FFF2-40B4-BE49-F238E27FC236}">
                <a16:creationId xmlns:a16="http://schemas.microsoft.com/office/drawing/2014/main" id="{6C5E8280-6D5E-4D55-BCA4-5FB0C64842CC}"/>
              </a:ext>
            </a:extLst>
          </p:cNvPr>
          <p:cNvSpPr/>
          <p:nvPr/>
        </p:nvSpPr>
        <p:spPr bwMode="auto">
          <a:xfrm>
            <a:off x="980925" y="2135558"/>
            <a:ext cx="6673896" cy="1830662"/>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just" defTabSz="914224">
              <a:defRPr/>
            </a:pPr>
            <a:r>
              <a:rPr lang="en-US" sz="1399" b="1" kern="0" dirty="0">
                <a:solidFill>
                  <a:schemeClr val="bg1"/>
                </a:solidFill>
              </a:rPr>
              <a:t>PowerApps Portals provide low-code tools to build responsive websites that connect an organization with external customers or partners. This is done by providing the ability to create a new portal app which can be accessed by internal users, anonymous external users, or by authenticating external users with LinkedIn, local logins, Microsoft accounts and many other identity providers. The ability to access PowerApps Portals is included as part of the new PowerApps per user and per app plans for internal users.</a:t>
            </a:r>
            <a:endParaRPr kumimoji="0" lang="en-US" sz="1399" b="1" i="0" u="none" strike="noStrike" kern="0" cap="none" spc="0" normalizeH="0" baseline="0" noProof="0" dirty="0">
              <a:ln>
                <a:noFill/>
              </a:ln>
              <a:solidFill>
                <a:schemeClr val="bg1"/>
              </a:solidFill>
              <a:effectLst/>
              <a:uLnTx/>
              <a:uFillTx/>
            </a:endParaRPr>
          </a:p>
        </p:txBody>
      </p:sp>
      <p:sp>
        <p:nvSpPr>
          <p:cNvPr id="12" name="Rectangle 11">
            <a:extLst>
              <a:ext uri="{FF2B5EF4-FFF2-40B4-BE49-F238E27FC236}">
                <a16:creationId xmlns:a16="http://schemas.microsoft.com/office/drawing/2014/main" id="{38CB4EAB-CDF4-4476-85AE-79231A66874E}"/>
              </a:ext>
            </a:extLst>
          </p:cNvPr>
          <p:cNvSpPr/>
          <p:nvPr/>
        </p:nvSpPr>
        <p:spPr bwMode="auto">
          <a:xfrm>
            <a:off x="956990" y="1217256"/>
            <a:ext cx="6673896"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14224">
              <a:lnSpc>
                <a:spcPct val="90000"/>
              </a:lnSpc>
              <a:spcAft>
                <a:spcPts val="612"/>
              </a:spcAft>
              <a:defRPr/>
            </a:pPr>
            <a:r>
              <a:rPr lang="en-US" sz="1600" kern="0" dirty="0">
                <a:solidFill>
                  <a:schemeClr val="bg1"/>
                </a:solidFill>
              </a:rPr>
              <a:t>PowerApps Portals</a:t>
            </a:r>
            <a:endParaRPr kumimoji="0" lang="en-US" sz="1600" b="0" i="0" u="none" strike="noStrike" kern="0" cap="none" spc="0" normalizeH="0" baseline="0" noProof="0" dirty="0">
              <a:ln>
                <a:noFill/>
              </a:ln>
              <a:solidFill>
                <a:schemeClr val="bg1"/>
              </a:solidFill>
              <a:effectLst/>
              <a:uLnTx/>
              <a:uFillTx/>
            </a:endParaRPr>
          </a:p>
        </p:txBody>
      </p:sp>
      <p:sp>
        <p:nvSpPr>
          <p:cNvPr id="16" name="Rectangle 15">
            <a:extLst>
              <a:ext uri="{FF2B5EF4-FFF2-40B4-BE49-F238E27FC236}">
                <a16:creationId xmlns:a16="http://schemas.microsoft.com/office/drawing/2014/main" id="{8F676EE9-42AB-48E8-AB2C-549911261626}"/>
              </a:ext>
            </a:extLst>
          </p:cNvPr>
          <p:cNvSpPr/>
          <p:nvPr/>
        </p:nvSpPr>
        <p:spPr bwMode="auto">
          <a:xfrm>
            <a:off x="994075" y="6527962"/>
            <a:ext cx="10797178" cy="3047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chemeClr val="tx1"/>
                </a:solidFill>
                <a:effectLst/>
                <a:uLnTx/>
                <a:uFillTx/>
                <a:ea typeface="Segoe UI" pitchFamily="34" charset="0"/>
                <a:cs typeface="Segoe UI" pitchFamily="34" charset="0"/>
              </a:rPr>
              <a:t>Additional flow runs, Data Storage, and File Storage may be purchased as needed</a:t>
            </a:r>
          </a:p>
        </p:txBody>
      </p:sp>
    </p:spTree>
    <p:extLst>
      <p:ext uri="{BB962C8B-B14F-4D97-AF65-F5344CB8AC3E}">
        <p14:creationId xmlns:p14="http://schemas.microsoft.com/office/powerpoint/2010/main" val="1319881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84168-6B2F-4457-A2ED-7EFED00B60B1}"/>
              </a:ext>
            </a:extLst>
          </p:cNvPr>
          <p:cNvSpPr>
            <a:spLocks noGrp="1"/>
          </p:cNvSpPr>
          <p:nvPr>
            <p:ph type="title" idx="4294967295"/>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Setup Environment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D8A15D-D891-4F1F-8F05-B78D90502313}"/>
              </a:ext>
            </a:extLst>
          </p:cNvPr>
          <p:cNvSpPr>
            <a:spLocks noGrp="1"/>
          </p:cNvSpPr>
          <p:nvPr>
            <p:ph idx="4294967295"/>
          </p:nvPr>
        </p:nvSpPr>
        <p:spPr>
          <a:xfrm>
            <a:off x="4976031" y="963877"/>
            <a:ext cx="6377769" cy="4930246"/>
          </a:xfrm>
        </p:spPr>
        <p:txBody>
          <a:bodyPr vert="horz" lIns="91440" tIns="45720" rIns="91440" bIns="45720" rtlCol="0" anchor="ctr">
            <a:normAutofit lnSpcReduction="10000"/>
          </a:bodyPr>
          <a:lstStyle/>
          <a:p>
            <a:pPr marL="0"/>
            <a:r>
              <a:rPr lang="en-US" sz="2400" b="1" dirty="0"/>
              <a:t>Setup Office 365</a:t>
            </a:r>
          </a:p>
          <a:p>
            <a:pPr lvl="1"/>
            <a:r>
              <a:rPr lang="en-US" dirty="0"/>
              <a:t>Go to </a:t>
            </a:r>
            <a:r>
              <a:rPr lang="en-US" dirty="0">
                <a:hlinkClick r:id="rId3"/>
              </a:rPr>
              <a:t>https://docs.microsoft.com/en-us/office/developer-program/office-365-developer-program-get-started</a:t>
            </a:r>
            <a:endParaRPr lang="en-US" dirty="0"/>
          </a:p>
          <a:p>
            <a:pPr lvl="1"/>
            <a:r>
              <a:rPr lang="en-US" dirty="0"/>
              <a:t>Signup for a free 3 months office 365 E5 developer subscription</a:t>
            </a:r>
          </a:p>
          <a:p>
            <a:endParaRPr lang="en-US" sz="2400" dirty="0"/>
          </a:p>
          <a:p>
            <a:pPr marL="0"/>
            <a:r>
              <a:rPr lang="en-US" sz="2400" dirty="0"/>
              <a:t> </a:t>
            </a:r>
            <a:r>
              <a:rPr lang="en-US" sz="2400" b="1" dirty="0"/>
              <a:t>Setup PowerApps </a:t>
            </a:r>
          </a:p>
          <a:p>
            <a:pPr lvl="1"/>
            <a:r>
              <a:rPr lang="en-US" dirty="0"/>
              <a:t>Go to </a:t>
            </a:r>
            <a:r>
              <a:rPr lang="en-GB" dirty="0">
                <a:hlinkClick r:id="rId4"/>
              </a:rPr>
              <a:t>https://powerapps.microsoft.com/en-us/</a:t>
            </a:r>
            <a:r>
              <a:rPr lang="en-GB" dirty="0"/>
              <a:t> </a:t>
            </a:r>
          </a:p>
          <a:p>
            <a:pPr marL="457200" lvl="1" indent="0">
              <a:buNone/>
            </a:pPr>
            <a:r>
              <a:rPr lang="en-US" dirty="0"/>
              <a:t>Or </a:t>
            </a:r>
          </a:p>
          <a:p>
            <a:pPr lvl="1"/>
            <a:r>
              <a:rPr lang="en-GB" dirty="0">
                <a:hlinkClick r:id="rId5"/>
              </a:rPr>
              <a:t>https://powerapps.microsoft.com/en-us/communityplan/</a:t>
            </a:r>
            <a:endParaRPr lang="en-US" dirty="0"/>
          </a:p>
        </p:txBody>
      </p:sp>
    </p:spTree>
    <p:extLst>
      <p:ext uri="{BB962C8B-B14F-4D97-AF65-F5344CB8AC3E}">
        <p14:creationId xmlns:p14="http://schemas.microsoft.com/office/powerpoint/2010/main" val="2122468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First PowerApps using Excel Sheet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14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3"/>
            <a:ext cx="822960" cy="1283539"/>
            <a:chOff x="5668236" y="2971493"/>
            <a:chExt cx="967690" cy="148058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5502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DV</a:t>
              </a:r>
            </a:p>
          </p:txBody>
        </p:sp>
      </p:grpSp>
      <p:sp>
        <p:nvSpPr>
          <p:cNvPr id="47" name="TextBox 46">
            <a:extLst>
              <a:ext uri="{FF2B5EF4-FFF2-40B4-BE49-F238E27FC236}">
                <a16:creationId xmlns:a16="http://schemas.microsoft.com/office/drawing/2014/main" id="{04436295-D797-449B-8F16-7153D9E8DC73}"/>
              </a:ext>
            </a:extLst>
          </p:cNvPr>
          <p:cNvSpPr txBox="1"/>
          <p:nvPr/>
        </p:nvSpPr>
        <p:spPr>
          <a:xfrm>
            <a:off x="9227177" y="5381928"/>
            <a:ext cx="1891095"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Data Verse</a:t>
            </a:r>
          </a:p>
        </p:txBody>
      </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 Verse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extLst>
              <p:ext uri="{D42A27DB-BD31-4B8C-83A1-F6EECF244321}">
                <p14:modId xmlns:p14="http://schemas.microsoft.com/office/powerpoint/2010/main" val="778753836"/>
              </p:ext>
            </p:extLst>
          </p:nvPr>
        </p:nvGraphicFramePr>
        <p:xfrm>
          <a:off x="2048656" y="1659953"/>
          <a:ext cx="8094687" cy="4253958"/>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 (Data Verse)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Power Automate</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a:t>Power BI</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560+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 Data verse?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 (Data verse)?</a:t>
            </a:r>
          </a:p>
        </p:txBody>
      </p:sp>
      <p:sp>
        <p:nvSpPr>
          <p:cNvPr id="6" name="Text Placeholder 5"/>
          <p:cNvSpPr>
            <a:spLocks noGrp="1"/>
          </p:cNvSpPr>
          <p:nvPr>
            <p:ph type="body" sz="quarter" idx="10"/>
          </p:nvPr>
        </p:nvSpPr>
        <p:spPr>
          <a:xfrm>
            <a:off x="588263" y="2696492"/>
            <a:ext cx="11018520" cy="2028248"/>
          </a:xfrm>
        </p:spPr>
        <p:txBody>
          <a:bodyPr/>
          <a:lstStyle/>
          <a:p>
            <a:pPr algn="ctr"/>
            <a:r>
              <a:rPr lang="en-US" dirty="0"/>
              <a:t>The Data verse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Canvas App vs Model-Driven Apps</a:t>
            </a:r>
          </a:p>
        </p:txBody>
      </p:sp>
    </p:spTree>
    <p:extLst>
      <p:ext uri="{BB962C8B-B14F-4D97-AF65-F5344CB8AC3E}">
        <p14:creationId xmlns:p14="http://schemas.microsoft.com/office/powerpoint/2010/main" val="1285291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a:lnSpc>
                <a:spcPct val="100000"/>
              </a:lnSpc>
              <a:spcBef>
                <a:spcPts val="100"/>
              </a:spcBef>
            </a:pPr>
            <a:r>
              <a:rPr sz="2000" b="1" dirty="0"/>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a:lnSpc>
                <a:spcPts val="1939"/>
              </a:lnSpc>
              <a:spcBef>
                <a:spcPts val="345"/>
              </a:spcBef>
            </a:pPr>
            <a:r>
              <a:rPr sz="2000" dirty="0"/>
              <a:t>Built on the Common Data Service for Apps  Start with a data model, relationships, and  business processes</a:t>
            </a:r>
          </a:p>
          <a:p>
            <a:pPr marL="12700" algn="just">
              <a:lnSpc>
                <a:spcPts val="1925"/>
              </a:lnSpc>
            </a:pPr>
            <a:r>
              <a:rPr sz="2000" dirty="0"/>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endParaRPr/>
          </a:p>
        </p:txBody>
      </p:sp>
      <p:sp>
        <p:nvSpPr>
          <p:cNvPr id="29" name="object 29"/>
          <p:cNvSpPr txBox="1"/>
          <p:nvPr/>
        </p:nvSpPr>
        <p:spPr>
          <a:xfrm>
            <a:off x="680466" y="790194"/>
            <a:ext cx="5568950" cy="5435206"/>
          </a:xfrm>
          <a:prstGeom prst="rect">
            <a:avLst/>
          </a:prstGeom>
          <a:ln w="38100">
            <a:solidFill>
              <a:srgbClr val="2D75B6"/>
            </a:solidFill>
          </a:ln>
        </p:spPr>
        <p:txBody>
          <a:bodyPr vert="horz" wrap="square" lIns="0" tIns="0" rIns="0" bIns="0" rtlCol="0">
            <a:spAutoFit/>
          </a:bodyPr>
          <a:lstStyle/>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marL="604520">
              <a:lnSpc>
                <a:spcPts val="2780"/>
              </a:lnSpc>
              <a:spcBef>
                <a:spcPts val="2855"/>
              </a:spcBef>
            </a:pPr>
            <a:r>
              <a:rPr sz="2000" b="1" dirty="0"/>
              <a:t>Canvas apps</a:t>
            </a:r>
          </a:p>
          <a:p>
            <a:pPr marL="604520" marR="2361565">
              <a:lnSpc>
                <a:spcPts val="1939"/>
              </a:lnSpc>
              <a:spcBef>
                <a:spcPts val="150"/>
              </a:spcBef>
            </a:pPr>
            <a:r>
              <a:rPr sz="2000" dirty="0"/>
              <a:t>Start with user</a:t>
            </a:r>
            <a:r>
              <a:rPr lang="en-GB" sz="2000" dirty="0"/>
              <a:t> </a:t>
            </a:r>
            <a:r>
              <a:rPr sz="2000" dirty="0"/>
              <a:t>experience  WYSIWYG</a:t>
            </a:r>
            <a:r>
              <a:rPr lang="en-GB" sz="2000" dirty="0"/>
              <a:t> </a:t>
            </a:r>
            <a:r>
              <a:rPr sz="2000" dirty="0"/>
              <a:t>designer</a:t>
            </a:r>
          </a:p>
          <a:p>
            <a:pPr marL="604520">
              <a:lnSpc>
                <a:spcPts val="1814"/>
              </a:lnSpc>
            </a:pPr>
            <a:r>
              <a:rPr lang="en-GB" sz="2000" dirty="0"/>
              <a:t>R</a:t>
            </a:r>
            <a:r>
              <a:rPr sz="2000" dirty="0"/>
              <a:t>ole-based apps</a:t>
            </a:r>
          </a:p>
          <a:p>
            <a:pPr marL="604520">
              <a:lnSpc>
                <a:spcPts val="2055"/>
              </a:lnSpc>
            </a:pPr>
            <a:r>
              <a:rPr sz="2000" dirty="0"/>
              <a:t>Mash up data from </a:t>
            </a:r>
            <a:r>
              <a:rPr lang="en-GB" sz="2000" dirty="0"/>
              <a:t>560</a:t>
            </a:r>
            <a:r>
              <a:rPr sz="2000" dirty="0"/>
              <a:t>+ sources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2720617"/>
          </a:xfrm>
          <a:prstGeom prst="rect">
            <a:avLst/>
          </a:prstGeom>
        </p:spPr>
        <p:txBody>
          <a:bodyPr vert="horz" wrap="square" lIns="0" tIns="12065" rIns="0" bIns="0" rtlCol="0">
            <a:spAutoFit/>
          </a:bodyPr>
          <a:lstStyle/>
          <a:p>
            <a:pPr marL="12700" marR="5080" algn="ctr">
              <a:lnSpc>
                <a:spcPct val="100000"/>
              </a:lnSpc>
              <a:spcBef>
                <a:spcPts val="95"/>
              </a:spcBef>
            </a:pPr>
            <a:r>
              <a:rPr dirty="0">
                <a:solidFill>
                  <a:schemeClr val="accent1"/>
                </a:solidFill>
              </a:rPr>
              <a:t>Canvas Apps help business-power-users to create and  use custom business apps across platforms</a:t>
            </a:r>
          </a:p>
          <a:p>
            <a:pPr marL="5715" algn="ctr">
              <a:lnSpc>
                <a:spcPct val="100000"/>
              </a:lnSpc>
              <a:spcBef>
                <a:spcPts val="5"/>
              </a:spcBef>
            </a:pPr>
            <a:r>
              <a:rPr dirty="0">
                <a:solidFill>
                  <a:schemeClr val="accent1"/>
                </a:solidFill>
              </a:rPr>
              <a:t>using Excel and PowerPoint skills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371957" y="177146"/>
            <a:ext cx="67037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1957" y="177146"/>
            <a:ext cx="11569671"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a:t>
            </a:r>
            <a:r>
              <a:rPr lang="en-GB" sz="2000" dirty="0"/>
              <a:t>560</a:t>
            </a:r>
            <a:r>
              <a:rPr sz="2000" dirty="0"/>
              <a:t>+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MAKER PORTAL </a:t>
            </a:r>
            <a:r>
              <a:rPr sz="2400" spc="-204" dirty="0"/>
              <a:t>[</a:t>
            </a:r>
            <a:r>
              <a:rPr sz="2400" u="heavy" spc="-204" dirty="0">
                <a:solidFill>
                  <a:srgbClr val="0462C1"/>
                </a:solidFill>
                <a:uFill>
                  <a:solidFill>
                    <a:srgbClr val="0462C1"/>
                  </a:solidFill>
                </a:uFill>
                <a:hlinkClick r:id="rId2"/>
              </a:rPr>
              <a:t>HTTPS://WEB.POWERAPPS.COM/</a:t>
            </a:r>
            <a:r>
              <a:rPr sz="2400" spc="-204" dirty="0"/>
              <a:t>]</a:t>
            </a:r>
            <a:endParaRPr sz="2400" dirty="0"/>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361289" y="183239"/>
            <a:ext cx="11983111" cy="689932"/>
          </a:xfrm>
          <a:prstGeom prst="rect">
            <a:avLst/>
          </a:prstGeom>
        </p:spPr>
        <p:txBody>
          <a:bodyPr vert="horz" wrap="square" lIns="0" tIns="12700" rIns="0" bIns="0" rtlCol="0">
            <a:spAutoFit/>
          </a:bodyPr>
          <a:lstStyle/>
          <a:p>
            <a:pPr marL="12700">
              <a:lnSpc>
                <a:spcPct val="100000"/>
              </a:lnSpc>
              <a:spcBef>
                <a:spcPts val="100"/>
              </a:spcBef>
            </a:pPr>
            <a:r>
              <a:rPr dirty="0">
                <a:solidFill>
                  <a:schemeClr val="accent1"/>
                </a:solidFill>
              </a:rPr>
              <a:t>POWERAPPS STUDIO FOR THE WEB </a:t>
            </a: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p:txBody>
          <a:bodyPr/>
          <a:lstStyle/>
          <a:p>
            <a:r>
              <a:rPr lang="en-US" dirty="0">
                <a:solidFill>
                  <a:schemeClr val="accent1"/>
                </a:solidFill>
              </a:rPr>
              <a:t>Data Sources and connections</a:t>
            </a:r>
            <a:endParaRPr lang="en-GB" dirty="0">
              <a:solidFill>
                <a:schemeClr val="accent1"/>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A5C4F-1B24-443E-8AF3-07CD2CF7ADA8}"/>
              </a:ext>
            </a:extLst>
          </p:cNvPr>
          <p:cNvSpPr>
            <a:spLocks noGrp="1"/>
          </p:cNvSpPr>
          <p:nvPr>
            <p:ph type="title"/>
          </p:nvPr>
        </p:nvSpPr>
        <p:spPr>
          <a:xfrm>
            <a:off x="762000" y="0"/>
            <a:ext cx="10515600" cy="1325563"/>
          </a:xfrm>
        </p:spPr>
        <p:txBody>
          <a:bodyPr/>
          <a:lstStyle/>
          <a:p>
            <a:r>
              <a:rPr lang="en-GB" dirty="0">
                <a:solidFill>
                  <a:schemeClr val="accent1"/>
                </a:solidFill>
              </a:rPr>
              <a:t>Environments</a:t>
            </a:r>
          </a:p>
        </p:txBody>
      </p:sp>
      <p:pic>
        <p:nvPicPr>
          <p:cNvPr id="6" name="Picture 2" descr="https://pwrappscdn.azureedge.net/mediahandler/blog/media/PowerApps/blog/d3ae701c-1a3b-4f82-858d-a5d6ae292772.png">
            <a:extLst>
              <a:ext uri="{FF2B5EF4-FFF2-40B4-BE49-F238E27FC236}">
                <a16:creationId xmlns:a16="http://schemas.microsoft.com/office/drawing/2014/main" id="{4F3CC0FB-04BD-447B-B677-3B5B7D48C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41" y="2671354"/>
            <a:ext cx="11118118" cy="38218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D7F978-DD7D-413C-9AF0-959072278D9F}"/>
              </a:ext>
            </a:extLst>
          </p:cNvPr>
          <p:cNvSpPr/>
          <p:nvPr/>
        </p:nvSpPr>
        <p:spPr>
          <a:xfrm>
            <a:off x="838200" y="1325563"/>
            <a:ext cx="10515599" cy="369332"/>
          </a:xfrm>
          <a:prstGeom prst="rect">
            <a:avLst/>
          </a:prstGeom>
        </p:spPr>
        <p:txBody>
          <a:bodyPr wrap="square">
            <a:spAutoFit/>
          </a:bodyPr>
          <a:lstStyle/>
          <a:p>
            <a:r>
              <a:rPr lang="en-GB" dirty="0"/>
              <a:t>Support for environments to enable enterprise scale out and improved manageability</a:t>
            </a:r>
          </a:p>
        </p:txBody>
      </p:sp>
    </p:spTree>
    <p:extLst>
      <p:ext uri="{BB962C8B-B14F-4D97-AF65-F5344CB8AC3E}">
        <p14:creationId xmlns:p14="http://schemas.microsoft.com/office/powerpoint/2010/main" val="2520731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0" y="2154990"/>
            <a:ext cx="6497542" cy="2069988"/>
          </a:xfrm>
        </p:spPr>
        <p:txBody>
          <a:bodyPr vert="horz" lIns="91440" tIns="45720" rIns="91440" bIns="45720" rtlCol="0" anchor="ctr">
            <a:normAutofit/>
          </a:bodyPr>
          <a:lstStyle/>
          <a:p>
            <a:pPr algn="ctr"/>
            <a:r>
              <a:rPr lang="en-US" sz="5100" b="1" dirty="0"/>
              <a:t>Demo &amp; Hands-on</a:t>
            </a:r>
          </a:p>
        </p:txBody>
      </p:sp>
      <p:sp>
        <p:nvSpPr>
          <p:cNvPr id="137" name="Rounded Rectangle 2">
            <a:extLst>
              <a:ext uri="{FF2B5EF4-FFF2-40B4-BE49-F238E27FC236}">
                <a16:creationId xmlns:a16="http://schemas.microsoft.com/office/drawing/2014/main" id="{BDFB6747-5A9A-40B4-AA9E-1AA76B9F15AD}"/>
              </a:ext>
            </a:extLst>
          </p:cNvPr>
          <p:cNvSpPr/>
          <p:nvPr/>
        </p:nvSpPr>
        <p:spPr bwMode="auto">
          <a:xfrm>
            <a:off x="6518953" y="16875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ounded Rectangle 3">
            <a:extLst>
              <a:ext uri="{FF2B5EF4-FFF2-40B4-BE49-F238E27FC236}">
                <a16:creationId xmlns:a16="http://schemas.microsoft.com/office/drawing/2014/main" id="{75C27F2B-7672-4028-A3E1-09AE05664C5F}"/>
              </a:ext>
            </a:extLst>
          </p:cNvPr>
          <p:cNvSpPr/>
          <p:nvPr/>
        </p:nvSpPr>
        <p:spPr bwMode="auto">
          <a:xfrm>
            <a:off x="7033361"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4">
            <a:extLst>
              <a:ext uri="{FF2B5EF4-FFF2-40B4-BE49-F238E27FC236}">
                <a16:creationId xmlns:a16="http://schemas.microsoft.com/office/drawing/2014/main" id="{7325646E-B111-464D-B188-E54A9608F4ED}"/>
              </a:ext>
            </a:extLst>
          </p:cNvPr>
          <p:cNvSpPr/>
          <p:nvPr/>
        </p:nvSpPr>
        <p:spPr bwMode="auto">
          <a:xfrm>
            <a:off x="7547768"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1">
            <a:extLst>
              <a:ext uri="{FF2B5EF4-FFF2-40B4-BE49-F238E27FC236}">
                <a16:creationId xmlns:a16="http://schemas.microsoft.com/office/drawing/2014/main" id="{C269876D-CEEA-49F3-B8D3-93E22C52CA41}"/>
              </a:ext>
            </a:extLst>
          </p:cNvPr>
          <p:cNvSpPr/>
          <p:nvPr/>
        </p:nvSpPr>
        <p:spPr bwMode="auto">
          <a:xfrm>
            <a:off x="6512470" y="21973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2">
            <a:extLst>
              <a:ext uri="{FF2B5EF4-FFF2-40B4-BE49-F238E27FC236}">
                <a16:creationId xmlns:a16="http://schemas.microsoft.com/office/drawing/2014/main" id="{1773DFB8-09C2-480D-A81E-19A6AF61BC81}"/>
              </a:ext>
            </a:extLst>
          </p:cNvPr>
          <p:cNvSpPr/>
          <p:nvPr/>
        </p:nvSpPr>
        <p:spPr bwMode="auto">
          <a:xfrm>
            <a:off x="7026878" y="21973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9">
            <a:extLst>
              <a:ext uri="{FF2B5EF4-FFF2-40B4-BE49-F238E27FC236}">
                <a16:creationId xmlns:a16="http://schemas.microsoft.com/office/drawing/2014/main" id="{0631FD7A-1013-42B2-B63A-A913A291B214}"/>
              </a:ext>
            </a:extLst>
          </p:cNvPr>
          <p:cNvSpPr/>
          <p:nvPr/>
        </p:nvSpPr>
        <p:spPr bwMode="auto">
          <a:xfrm>
            <a:off x="6512470" y="27071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20">
            <a:extLst>
              <a:ext uri="{FF2B5EF4-FFF2-40B4-BE49-F238E27FC236}">
                <a16:creationId xmlns:a16="http://schemas.microsoft.com/office/drawing/2014/main" id="{230902D6-B3E6-4214-8A8C-E7BFD9D35728}"/>
              </a:ext>
            </a:extLst>
          </p:cNvPr>
          <p:cNvSpPr/>
          <p:nvPr/>
        </p:nvSpPr>
        <p:spPr bwMode="auto">
          <a:xfrm>
            <a:off x="7026878"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1">
            <a:extLst>
              <a:ext uri="{FF2B5EF4-FFF2-40B4-BE49-F238E27FC236}">
                <a16:creationId xmlns:a16="http://schemas.microsoft.com/office/drawing/2014/main" id="{A1759E71-F3CA-4D65-88A5-692B86E018B2}"/>
              </a:ext>
            </a:extLst>
          </p:cNvPr>
          <p:cNvSpPr/>
          <p:nvPr/>
        </p:nvSpPr>
        <p:spPr bwMode="auto">
          <a:xfrm>
            <a:off x="7541285"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2">
            <a:extLst>
              <a:ext uri="{FF2B5EF4-FFF2-40B4-BE49-F238E27FC236}">
                <a16:creationId xmlns:a16="http://schemas.microsoft.com/office/drawing/2014/main" id="{8450BCEE-9C3C-45D4-8C3B-246A49912147}"/>
              </a:ext>
            </a:extLst>
          </p:cNvPr>
          <p:cNvSpPr/>
          <p:nvPr/>
        </p:nvSpPr>
        <p:spPr bwMode="auto">
          <a:xfrm>
            <a:off x="8055692"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3">
            <a:extLst>
              <a:ext uri="{FF2B5EF4-FFF2-40B4-BE49-F238E27FC236}">
                <a16:creationId xmlns:a16="http://schemas.microsoft.com/office/drawing/2014/main" id="{C36899AB-3340-49D9-B114-6670F4CAD66A}"/>
              </a:ext>
            </a:extLst>
          </p:cNvPr>
          <p:cNvSpPr/>
          <p:nvPr/>
        </p:nvSpPr>
        <p:spPr bwMode="auto">
          <a:xfrm>
            <a:off x="8570099"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35">
            <a:extLst>
              <a:ext uri="{FF2B5EF4-FFF2-40B4-BE49-F238E27FC236}">
                <a16:creationId xmlns:a16="http://schemas.microsoft.com/office/drawing/2014/main" id="{C7C3FD74-5630-42F9-9CA0-1D7AAF642C5D}"/>
              </a:ext>
            </a:extLst>
          </p:cNvPr>
          <p:cNvSpPr/>
          <p:nvPr/>
        </p:nvSpPr>
        <p:spPr bwMode="auto">
          <a:xfrm>
            <a:off x="6512470"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6">
            <a:extLst>
              <a:ext uri="{FF2B5EF4-FFF2-40B4-BE49-F238E27FC236}">
                <a16:creationId xmlns:a16="http://schemas.microsoft.com/office/drawing/2014/main" id="{6068DDE8-00FC-4CC9-9437-11253A514DFA}"/>
              </a:ext>
            </a:extLst>
          </p:cNvPr>
          <p:cNvSpPr/>
          <p:nvPr/>
        </p:nvSpPr>
        <p:spPr bwMode="auto">
          <a:xfrm>
            <a:off x="7026878"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7">
            <a:extLst>
              <a:ext uri="{FF2B5EF4-FFF2-40B4-BE49-F238E27FC236}">
                <a16:creationId xmlns:a16="http://schemas.microsoft.com/office/drawing/2014/main" id="{389FB145-3215-4FEC-91CC-DA31E0B606B7}"/>
              </a:ext>
            </a:extLst>
          </p:cNvPr>
          <p:cNvSpPr/>
          <p:nvPr/>
        </p:nvSpPr>
        <p:spPr bwMode="auto">
          <a:xfrm>
            <a:off x="7541285" y="32169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51BA52E3-0DA8-4120-A065-F0CA26EE1395}"/>
              </a:ext>
            </a:extLst>
          </p:cNvPr>
          <p:cNvGrpSpPr/>
          <p:nvPr/>
        </p:nvGrpSpPr>
        <p:grpSpPr>
          <a:xfrm>
            <a:off x="6497542" y="158219"/>
            <a:ext cx="5609867" cy="6318782"/>
            <a:chOff x="6628170" y="232299"/>
            <a:chExt cx="5609867" cy="6541563"/>
          </a:xfrm>
        </p:grpSpPr>
        <p:sp>
          <p:nvSpPr>
            <p:cNvPr id="151" name="Rounded Rectangle 5">
              <a:extLst>
                <a:ext uri="{FF2B5EF4-FFF2-40B4-BE49-F238E27FC236}">
                  <a16:creationId xmlns:a16="http://schemas.microsoft.com/office/drawing/2014/main" id="{C42699D3-780F-414C-9CA1-3CE4BDFF5724}"/>
                </a:ext>
              </a:extLst>
            </p:cNvPr>
            <p:cNvSpPr/>
            <p:nvPr/>
          </p:nvSpPr>
          <p:spPr bwMode="auto">
            <a:xfrm>
              <a:off x="8186320" y="1761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ounded Rectangle 6">
              <a:extLst>
                <a:ext uri="{FF2B5EF4-FFF2-40B4-BE49-F238E27FC236}">
                  <a16:creationId xmlns:a16="http://schemas.microsoft.com/office/drawing/2014/main" id="{EF332B00-B46C-4C8E-A943-66D215623764}"/>
                </a:ext>
              </a:extLst>
            </p:cNvPr>
            <p:cNvSpPr/>
            <p:nvPr/>
          </p:nvSpPr>
          <p:spPr bwMode="auto">
            <a:xfrm>
              <a:off x="8700727"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7">
              <a:extLst>
                <a:ext uri="{FF2B5EF4-FFF2-40B4-BE49-F238E27FC236}">
                  <a16:creationId xmlns:a16="http://schemas.microsoft.com/office/drawing/2014/main" id="{D8C9F7C5-9D72-4486-AEC4-83C0A0949567}"/>
                </a:ext>
              </a:extLst>
            </p:cNvPr>
            <p:cNvSpPr/>
            <p:nvPr/>
          </p:nvSpPr>
          <p:spPr bwMode="auto">
            <a:xfrm>
              <a:off x="9215134"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8">
              <a:extLst>
                <a:ext uri="{FF2B5EF4-FFF2-40B4-BE49-F238E27FC236}">
                  <a16:creationId xmlns:a16="http://schemas.microsoft.com/office/drawing/2014/main" id="{12D13F13-BBE5-49DB-B532-B6C45BFA07D3}"/>
                </a:ext>
              </a:extLst>
            </p:cNvPr>
            <p:cNvSpPr/>
            <p:nvPr/>
          </p:nvSpPr>
          <p:spPr bwMode="auto">
            <a:xfrm>
              <a:off x="9729541" y="17616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9">
              <a:extLst>
                <a:ext uri="{FF2B5EF4-FFF2-40B4-BE49-F238E27FC236}">
                  <a16:creationId xmlns:a16="http://schemas.microsoft.com/office/drawing/2014/main" id="{81F70BB2-F3BC-4018-810E-6A32CFA0359B}"/>
                </a:ext>
              </a:extLst>
            </p:cNvPr>
            <p:cNvSpPr/>
            <p:nvPr/>
          </p:nvSpPr>
          <p:spPr bwMode="auto">
            <a:xfrm>
              <a:off x="10258425"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13">
              <a:extLst>
                <a:ext uri="{FF2B5EF4-FFF2-40B4-BE49-F238E27FC236}">
                  <a16:creationId xmlns:a16="http://schemas.microsoft.com/office/drawing/2014/main" id="{7DD1D30B-72FE-4C52-8039-921C6B58E1CF}"/>
                </a:ext>
              </a:extLst>
            </p:cNvPr>
            <p:cNvSpPr/>
            <p:nvPr/>
          </p:nvSpPr>
          <p:spPr bwMode="auto">
            <a:xfrm>
              <a:off x="7671913"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4">
              <a:extLst>
                <a:ext uri="{FF2B5EF4-FFF2-40B4-BE49-F238E27FC236}">
                  <a16:creationId xmlns:a16="http://schemas.microsoft.com/office/drawing/2014/main" id="{CECE8684-38BB-4D55-9CE3-1DC4FB54D360}"/>
                </a:ext>
              </a:extLst>
            </p:cNvPr>
            <p:cNvSpPr/>
            <p:nvPr/>
          </p:nvSpPr>
          <p:spPr bwMode="auto">
            <a:xfrm>
              <a:off x="8186320"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5">
              <a:extLst>
                <a:ext uri="{FF2B5EF4-FFF2-40B4-BE49-F238E27FC236}">
                  <a16:creationId xmlns:a16="http://schemas.microsoft.com/office/drawing/2014/main" id="{CF19D8C1-CA0B-4E85-A702-34B0165A9EE8}"/>
                </a:ext>
              </a:extLst>
            </p:cNvPr>
            <p:cNvSpPr/>
            <p:nvPr/>
          </p:nvSpPr>
          <p:spPr bwMode="auto">
            <a:xfrm>
              <a:off x="8700727"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6">
              <a:extLst>
                <a:ext uri="{FF2B5EF4-FFF2-40B4-BE49-F238E27FC236}">
                  <a16:creationId xmlns:a16="http://schemas.microsoft.com/office/drawing/2014/main" id="{D2955E85-0283-482E-AF6E-5B6D4435BA1E}"/>
                </a:ext>
              </a:extLst>
            </p:cNvPr>
            <p:cNvSpPr/>
            <p:nvPr/>
          </p:nvSpPr>
          <p:spPr bwMode="auto">
            <a:xfrm>
              <a:off x="9215134"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7">
              <a:extLst>
                <a:ext uri="{FF2B5EF4-FFF2-40B4-BE49-F238E27FC236}">
                  <a16:creationId xmlns:a16="http://schemas.microsoft.com/office/drawing/2014/main" id="{985E7CF4-3840-4FCA-AE20-49D248222462}"/>
                </a:ext>
              </a:extLst>
            </p:cNvPr>
            <p:cNvSpPr/>
            <p:nvPr/>
          </p:nvSpPr>
          <p:spPr bwMode="auto">
            <a:xfrm>
              <a:off x="9729541"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8">
              <a:extLst>
                <a:ext uri="{FF2B5EF4-FFF2-40B4-BE49-F238E27FC236}">
                  <a16:creationId xmlns:a16="http://schemas.microsoft.com/office/drawing/2014/main" id="{8095EC69-FA43-4A02-A8C5-2C0BA05C8279}"/>
                </a:ext>
              </a:extLst>
            </p:cNvPr>
            <p:cNvSpPr/>
            <p:nvPr/>
          </p:nvSpPr>
          <p:spPr bwMode="auto">
            <a:xfrm>
              <a:off x="10243948"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24">
              <a:extLst>
                <a:ext uri="{FF2B5EF4-FFF2-40B4-BE49-F238E27FC236}">
                  <a16:creationId xmlns:a16="http://schemas.microsoft.com/office/drawing/2014/main" id="{423730D0-6C1D-4C39-B3D7-B34C378358BD}"/>
                </a:ext>
              </a:extLst>
            </p:cNvPr>
            <p:cNvSpPr/>
            <p:nvPr/>
          </p:nvSpPr>
          <p:spPr bwMode="auto">
            <a:xfrm>
              <a:off x="9215134" y="278120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5">
              <a:extLst>
                <a:ext uri="{FF2B5EF4-FFF2-40B4-BE49-F238E27FC236}">
                  <a16:creationId xmlns:a16="http://schemas.microsoft.com/office/drawing/2014/main" id="{67A665F5-3B64-4DCA-B87D-D2989873813B}"/>
                </a:ext>
              </a:extLst>
            </p:cNvPr>
            <p:cNvSpPr/>
            <p:nvPr/>
          </p:nvSpPr>
          <p:spPr bwMode="auto">
            <a:xfrm>
              <a:off x="9729541"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6">
              <a:extLst>
                <a:ext uri="{FF2B5EF4-FFF2-40B4-BE49-F238E27FC236}">
                  <a16:creationId xmlns:a16="http://schemas.microsoft.com/office/drawing/2014/main" id="{2FFEDC96-49D1-46F7-8533-BBFB379E9AFF}"/>
                </a:ext>
              </a:extLst>
            </p:cNvPr>
            <p:cNvSpPr/>
            <p:nvPr/>
          </p:nvSpPr>
          <p:spPr bwMode="auto">
            <a:xfrm>
              <a:off x="10243948"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38">
              <a:extLst>
                <a:ext uri="{FF2B5EF4-FFF2-40B4-BE49-F238E27FC236}">
                  <a16:creationId xmlns:a16="http://schemas.microsoft.com/office/drawing/2014/main" id="{EC676BE0-D597-430C-9AF4-3DAE5856F7C2}"/>
                </a:ext>
              </a:extLst>
            </p:cNvPr>
            <p:cNvSpPr/>
            <p:nvPr/>
          </p:nvSpPr>
          <p:spPr bwMode="auto">
            <a:xfrm>
              <a:off x="8186320"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9">
              <a:extLst>
                <a:ext uri="{FF2B5EF4-FFF2-40B4-BE49-F238E27FC236}">
                  <a16:creationId xmlns:a16="http://schemas.microsoft.com/office/drawing/2014/main" id="{FEF95875-D020-46BB-A113-664CEB00CC3E}"/>
                </a:ext>
              </a:extLst>
            </p:cNvPr>
            <p:cNvSpPr/>
            <p:nvPr/>
          </p:nvSpPr>
          <p:spPr bwMode="auto">
            <a:xfrm>
              <a:off x="8700727" y="32909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40">
              <a:extLst>
                <a:ext uri="{FF2B5EF4-FFF2-40B4-BE49-F238E27FC236}">
                  <a16:creationId xmlns:a16="http://schemas.microsoft.com/office/drawing/2014/main" id="{FA6AD95B-A578-4AAB-8AF2-721DF4843FA2}"/>
                </a:ext>
              </a:extLst>
            </p:cNvPr>
            <p:cNvSpPr/>
            <p:nvPr/>
          </p:nvSpPr>
          <p:spPr bwMode="auto">
            <a:xfrm>
              <a:off x="9215134"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1">
              <a:extLst>
                <a:ext uri="{FF2B5EF4-FFF2-40B4-BE49-F238E27FC236}">
                  <a16:creationId xmlns:a16="http://schemas.microsoft.com/office/drawing/2014/main" id="{805AA050-CF9A-4456-84A6-02A688D8D111}"/>
                </a:ext>
              </a:extLst>
            </p:cNvPr>
            <p:cNvSpPr/>
            <p:nvPr/>
          </p:nvSpPr>
          <p:spPr bwMode="auto">
            <a:xfrm>
              <a:off x="9729541"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2">
              <a:extLst>
                <a:ext uri="{FF2B5EF4-FFF2-40B4-BE49-F238E27FC236}">
                  <a16:creationId xmlns:a16="http://schemas.microsoft.com/office/drawing/2014/main" id="{56DC98FB-B5AA-47BB-ABF2-6ED8843C821F}"/>
                </a:ext>
              </a:extLst>
            </p:cNvPr>
            <p:cNvSpPr/>
            <p:nvPr/>
          </p:nvSpPr>
          <p:spPr bwMode="auto">
            <a:xfrm>
              <a:off x="10243948" y="32909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3">
              <a:extLst>
                <a:ext uri="{FF2B5EF4-FFF2-40B4-BE49-F238E27FC236}">
                  <a16:creationId xmlns:a16="http://schemas.microsoft.com/office/drawing/2014/main" id="{D7BE349B-D056-4182-A2B2-0975250D3C41}"/>
                </a:ext>
              </a:extLst>
            </p:cNvPr>
            <p:cNvSpPr/>
            <p:nvPr/>
          </p:nvSpPr>
          <p:spPr bwMode="auto">
            <a:xfrm>
              <a:off x="6643098"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4">
              <a:extLst>
                <a:ext uri="{FF2B5EF4-FFF2-40B4-BE49-F238E27FC236}">
                  <a16:creationId xmlns:a16="http://schemas.microsoft.com/office/drawing/2014/main" id="{62B7ED9C-391F-4EFE-BACD-619D1BF7FA53}"/>
                </a:ext>
              </a:extLst>
            </p:cNvPr>
            <p:cNvSpPr/>
            <p:nvPr/>
          </p:nvSpPr>
          <p:spPr bwMode="auto">
            <a:xfrm>
              <a:off x="7157506"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5">
              <a:extLst>
                <a:ext uri="{FF2B5EF4-FFF2-40B4-BE49-F238E27FC236}">
                  <a16:creationId xmlns:a16="http://schemas.microsoft.com/office/drawing/2014/main" id="{DAB39E3C-87E8-4F86-B9AF-DBD6FECF733A}"/>
                </a:ext>
              </a:extLst>
            </p:cNvPr>
            <p:cNvSpPr/>
            <p:nvPr/>
          </p:nvSpPr>
          <p:spPr bwMode="auto">
            <a:xfrm>
              <a:off x="7671913"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6">
              <a:extLst>
                <a:ext uri="{FF2B5EF4-FFF2-40B4-BE49-F238E27FC236}">
                  <a16:creationId xmlns:a16="http://schemas.microsoft.com/office/drawing/2014/main" id="{6F142726-696B-47CC-8279-302DD135BC1A}"/>
                </a:ext>
              </a:extLst>
            </p:cNvPr>
            <p:cNvSpPr/>
            <p:nvPr/>
          </p:nvSpPr>
          <p:spPr bwMode="auto">
            <a:xfrm>
              <a:off x="8186320"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7">
              <a:extLst>
                <a:ext uri="{FF2B5EF4-FFF2-40B4-BE49-F238E27FC236}">
                  <a16:creationId xmlns:a16="http://schemas.microsoft.com/office/drawing/2014/main" id="{B4B3633A-2DE7-4686-A04C-861B19DFED50}"/>
                </a:ext>
              </a:extLst>
            </p:cNvPr>
            <p:cNvSpPr/>
            <p:nvPr/>
          </p:nvSpPr>
          <p:spPr bwMode="auto">
            <a:xfrm>
              <a:off x="8700727"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8">
              <a:extLst>
                <a:ext uri="{FF2B5EF4-FFF2-40B4-BE49-F238E27FC236}">
                  <a16:creationId xmlns:a16="http://schemas.microsoft.com/office/drawing/2014/main" id="{52E3EF62-E3C3-45E8-A384-FFF0D7EE0FE2}"/>
                </a:ext>
              </a:extLst>
            </p:cNvPr>
            <p:cNvSpPr/>
            <p:nvPr/>
          </p:nvSpPr>
          <p:spPr bwMode="auto">
            <a:xfrm>
              <a:off x="9215134"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9">
              <a:extLst>
                <a:ext uri="{FF2B5EF4-FFF2-40B4-BE49-F238E27FC236}">
                  <a16:creationId xmlns:a16="http://schemas.microsoft.com/office/drawing/2014/main" id="{1B538959-36CA-4DFE-BCFE-69ED277771A5}"/>
                </a:ext>
              </a:extLst>
            </p:cNvPr>
            <p:cNvSpPr/>
            <p:nvPr/>
          </p:nvSpPr>
          <p:spPr bwMode="auto">
            <a:xfrm>
              <a:off x="9729541"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50">
              <a:extLst>
                <a:ext uri="{FF2B5EF4-FFF2-40B4-BE49-F238E27FC236}">
                  <a16:creationId xmlns:a16="http://schemas.microsoft.com/office/drawing/2014/main" id="{BDF9C02A-F570-4E85-9737-452B9F362431}"/>
                </a:ext>
              </a:extLst>
            </p:cNvPr>
            <p:cNvSpPr/>
            <p:nvPr/>
          </p:nvSpPr>
          <p:spPr bwMode="auto">
            <a:xfrm>
              <a:off x="10243948"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1">
              <a:extLst>
                <a:ext uri="{FF2B5EF4-FFF2-40B4-BE49-F238E27FC236}">
                  <a16:creationId xmlns:a16="http://schemas.microsoft.com/office/drawing/2014/main" id="{C91D3DCB-1C00-4C8B-A433-D2AC7325368C}"/>
                </a:ext>
              </a:extLst>
            </p:cNvPr>
            <p:cNvSpPr/>
            <p:nvPr/>
          </p:nvSpPr>
          <p:spPr bwMode="auto">
            <a:xfrm>
              <a:off x="6643098"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2">
              <a:extLst>
                <a:ext uri="{FF2B5EF4-FFF2-40B4-BE49-F238E27FC236}">
                  <a16:creationId xmlns:a16="http://schemas.microsoft.com/office/drawing/2014/main" id="{1E0D8E32-9B50-4012-8C1B-884513E6F54E}"/>
                </a:ext>
              </a:extLst>
            </p:cNvPr>
            <p:cNvSpPr/>
            <p:nvPr/>
          </p:nvSpPr>
          <p:spPr bwMode="auto">
            <a:xfrm>
              <a:off x="7157506"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3">
              <a:extLst>
                <a:ext uri="{FF2B5EF4-FFF2-40B4-BE49-F238E27FC236}">
                  <a16:creationId xmlns:a16="http://schemas.microsoft.com/office/drawing/2014/main" id="{91B63CED-8544-46EE-974B-4E1874C7C5EB}"/>
                </a:ext>
              </a:extLst>
            </p:cNvPr>
            <p:cNvSpPr/>
            <p:nvPr/>
          </p:nvSpPr>
          <p:spPr bwMode="auto">
            <a:xfrm>
              <a:off x="7671913"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4">
              <a:extLst>
                <a:ext uri="{FF2B5EF4-FFF2-40B4-BE49-F238E27FC236}">
                  <a16:creationId xmlns:a16="http://schemas.microsoft.com/office/drawing/2014/main" id="{154929B5-987A-4CE5-8BF1-8F8619509FEB}"/>
                </a:ext>
              </a:extLst>
            </p:cNvPr>
            <p:cNvSpPr/>
            <p:nvPr/>
          </p:nvSpPr>
          <p:spPr bwMode="auto">
            <a:xfrm>
              <a:off x="8186320" y="43105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5">
              <a:extLst>
                <a:ext uri="{FF2B5EF4-FFF2-40B4-BE49-F238E27FC236}">
                  <a16:creationId xmlns:a16="http://schemas.microsoft.com/office/drawing/2014/main" id="{DEB560BD-544E-45D2-BACE-8499861B56E2}"/>
                </a:ext>
              </a:extLst>
            </p:cNvPr>
            <p:cNvSpPr/>
            <p:nvPr/>
          </p:nvSpPr>
          <p:spPr bwMode="auto">
            <a:xfrm>
              <a:off x="8700727"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6">
              <a:extLst>
                <a:ext uri="{FF2B5EF4-FFF2-40B4-BE49-F238E27FC236}">
                  <a16:creationId xmlns:a16="http://schemas.microsoft.com/office/drawing/2014/main" id="{144B89D8-D80E-4E75-BD7B-A482A89C3CB5}"/>
                </a:ext>
              </a:extLst>
            </p:cNvPr>
            <p:cNvSpPr/>
            <p:nvPr/>
          </p:nvSpPr>
          <p:spPr bwMode="auto">
            <a:xfrm>
              <a:off x="9215134"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7">
              <a:extLst>
                <a:ext uri="{FF2B5EF4-FFF2-40B4-BE49-F238E27FC236}">
                  <a16:creationId xmlns:a16="http://schemas.microsoft.com/office/drawing/2014/main" id="{2898300E-F500-4B41-A179-F762AFBDB192}"/>
                </a:ext>
              </a:extLst>
            </p:cNvPr>
            <p:cNvSpPr/>
            <p:nvPr/>
          </p:nvSpPr>
          <p:spPr bwMode="auto">
            <a:xfrm>
              <a:off x="9729541"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8">
              <a:extLst>
                <a:ext uri="{FF2B5EF4-FFF2-40B4-BE49-F238E27FC236}">
                  <a16:creationId xmlns:a16="http://schemas.microsoft.com/office/drawing/2014/main" id="{0A76ABB0-CD90-482F-BD38-8BDAD244EB25}"/>
                </a:ext>
              </a:extLst>
            </p:cNvPr>
            <p:cNvSpPr/>
            <p:nvPr/>
          </p:nvSpPr>
          <p:spPr bwMode="auto">
            <a:xfrm>
              <a:off x="10243948"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9">
              <a:extLst>
                <a:ext uri="{FF2B5EF4-FFF2-40B4-BE49-F238E27FC236}">
                  <a16:creationId xmlns:a16="http://schemas.microsoft.com/office/drawing/2014/main" id="{1DD772B5-0412-4C25-B661-4EB6D069DE6E}"/>
                </a:ext>
              </a:extLst>
            </p:cNvPr>
            <p:cNvSpPr/>
            <p:nvPr/>
          </p:nvSpPr>
          <p:spPr bwMode="auto">
            <a:xfrm>
              <a:off x="6635634"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60">
              <a:extLst>
                <a:ext uri="{FF2B5EF4-FFF2-40B4-BE49-F238E27FC236}">
                  <a16:creationId xmlns:a16="http://schemas.microsoft.com/office/drawing/2014/main" id="{0EC4F6BF-DF13-4249-B741-9B36D6978C56}"/>
                </a:ext>
              </a:extLst>
            </p:cNvPr>
            <p:cNvSpPr/>
            <p:nvPr/>
          </p:nvSpPr>
          <p:spPr bwMode="auto">
            <a:xfrm>
              <a:off x="7150041"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1">
              <a:extLst>
                <a:ext uri="{FF2B5EF4-FFF2-40B4-BE49-F238E27FC236}">
                  <a16:creationId xmlns:a16="http://schemas.microsoft.com/office/drawing/2014/main" id="{454EF6D9-9B58-4899-9946-3C943B785C86}"/>
                </a:ext>
              </a:extLst>
            </p:cNvPr>
            <p:cNvSpPr/>
            <p:nvPr/>
          </p:nvSpPr>
          <p:spPr bwMode="auto">
            <a:xfrm>
              <a:off x="7664448"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2">
              <a:extLst>
                <a:ext uri="{FF2B5EF4-FFF2-40B4-BE49-F238E27FC236}">
                  <a16:creationId xmlns:a16="http://schemas.microsoft.com/office/drawing/2014/main" id="{ADD438D1-1CF2-4619-9A3F-6CBF1C901B6B}"/>
                </a:ext>
              </a:extLst>
            </p:cNvPr>
            <p:cNvSpPr/>
            <p:nvPr/>
          </p:nvSpPr>
          <p:spPr bwMode="auto">
            <a:xfrm>
              <a:off x="8178855"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3">
              <a:extLst>
                <a:ext uri="{FF2B5EF4-FFF2-40B4-BE49-F238E27FC236}">
                  <a16:creationId xmlns:a16="http://schemas.microsoft.com/office/drawing/2014/main" id="{79D61D92-08EF-4D2F-A75C-D0EB8E3D62A5}"/>
                </a:ext>
              </a:extLst>
            </p:cNvPr>
            <p:cNvSpPr/>
            <p:nvPr/>
          </p:nvSpPr>
          <p:spPr bwMode="auto">
            <a:xfrm>
              <a:off x="8693262"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4">
              <a:extLst>
                <a:ext uri="{FF2B5EF4-FFF2-40B4-BE49-F238E27FC236}">
                  <a16:creationId xmlns:a16="http://schemas.microsoft.com/office/drawing/2014/main" id="{C52DE2E7-D52E-4687-AA6D-4CA5299B26D7}"/>
                </a:ext>
              </a:extLst>
            </p:cNvPr>
            <p:cNvSpPr/>
            <p:nvPr/>
          </p:nvSpPr>
          <p:spPr bwMode="auto">
            <a:xfrm>
              <a:off x="9207669"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5">
              <a:extLst>
                <a:ext uri="{FF2B5EF4-FFF2-40B4-BE49-F238E27FC236}">
                  <a16:creationId xmlns:a16="http://schemas.microsoft.com/office/drawing/2014/main" id="{942DD49A-E188-4EB2-BBCA-B6CA3C5EF1B9}"/>
                </a:ext>
              </a:extLst>
            </p:cNvPr>
            <p:cNvSpPr/>
            <p:nvPr/>
          </p:nvSpPr>
          <p:spPr bwMode="auto">
            <a:xfrm>
              <a:off x="9722077"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6">
              <a:extLst>
                <a:ext uri="{FF2B5EF4-FFF2-40B4-BE49-F238E27FC236}">
                  <a16:creationId xmlns:a16="http://schemas.microsoft.com/office/drawing/2014/main" id="{690F9292-0911-49E4-B5E7-3A19BD993A33}"/>
                </a:ext>
              </a:extLst>
            </p:cNvPr>
            <p:cNvSpPr/>
            <p:nvPr/>
          </p:nvSpPr>
          <p:spPr bwMode="auto">
            <a:xfrm>
              <a:off x="10236484" y="482031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9">
              <a:extLst>
                <a:ext uri="{FF2B5EF4-FFF2-40B4-BE49-F238E27FC236}">
                  <a16:creationId xmlns:a16="http://schemas.microsoft.com/office/drawing/2014/main" id="{65C5E567-39F9-46A8-901C-69E09C8ACA14}"/>
                </a:ext>
              </a:extLst>
            </p:cNvPr>
            <p:cNvSpPr/>
            <p:nvPr/>
          </p:nvSpPr>
          <p:spPr bwMode="auto">
            <a:xfrm>
              <a:off x="6635634"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70">
              <a:extLst>
                <a:ext uri="{FF2B5EF4-FFF2-40B4-BE49-F238E27FC236}">
                  <a16:creationId xmlns:a16="http://schemas.microsoft.com/office/drawing/2014/main" id="{3310406A-E69C-43B4-A713-B9CCCA65F18A}"/>
                </a:ext>
              </a:extLst>
            </p:cNvPr>
            <p:cNvSpPr/>
            <p:nvPr/>
          </p:nvSpPr>
          <p:spPr bwMode="auto">
            <a:xfrm>
              <a:off x="7150042"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1">
              <a:extLst>
                <a:ext uri="{FF2B5EF4-FFF2-40B4-BE49-F238E27FC236}">
                  <a16:creationId xmlns:a16="http://schemas.microsoft.com/office/drawing/2014/main" id="{A22584CC-D0B0-4B7D-B1BC-FE437DF33B33}"/>
                </a:ext>
              </a:extLst>
            </p:cNvPr>
            <p:cNvSpPr/>
            <p:nvPr/>
          </p:nvSpPr>
          <p:spPr bwMode="auto">
            <a:xfrm>
              <a:off x="7664449"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2">
              <a:extLst>
                <a:ext uri="{FF2B5EF4-FFF2-40B4-BE49-F238E27FC236}">
                  <a16:creationId xmlns:a16="http://schemas.microsoft.com/office/drawing/2014/main" id="{C021B8DC-EDAC-4E66-9CD0-F34E4F115EA5}"/>
                </a:ext>
              </a:extLst>
            </p:cNvPr>
            <p:cNvSpPr/>
            <p:nvPr/>
          </p:nvSpPr>
          <p:spPr bwMode="auto">
            <a:xfrm>
              <a:off x="8178856"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3">
              <a:extLst>
                <a:ext uri="{FF2B5EF4-FFF2-40B4-BE49-F238E27FC236}">
                  <a16:creationId xmlns:a16="http://schemas.microsoft.com/office/drawing/2014/main" id="{EB9382C4-B73F-40CA-A3A6-83806503B80F}"/>
                </a:ext>
              </a:extLst>
            </p:cNvPr>
            <p:cNvSpPr/>
            <p:nvPr/>
          </p:nvSpPr>
          <p:spPr bwMode="auto">
            <a:xfrm>
              <a:off x="8693263"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4">
              <a:extLst>
                <a:ext uri="{FF2B5EF4-FFF2-40B4-BE49-F238E27FC236}">
                  <a16:creationId xmlns:a16="http://schemas.microsoft.com/office/drawing/2014/main" id="{731650E2-4053-4287-BDBA-8E1960425BC0}"/>
                </a:ext>
              </a:extLst>
            </p:cNvPr>
            <p:cNvSpPr/>
            <p:nvPr/>
          </p:nvSpPr>
          <p:spPr bwMode="auto">
            <a:xfrm>
              <a:off x="9207670"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5">
              <a:extLst>
                <a:ext uri="{FF2B5EF4-FFF2-40B4-BE49-F238E27FC236}">
                  <a16:creationId xmlns:a16="http://schemas.microsoft.com/office/drawing/2014/main" id="{0BBFE4BB-EEFA-4EFA-96B6-F8E63B37F1C9}"/>
                </a:ext>
              </a:extLst>
            </p:cNvPr>
            <p:cNvSpPr/>
            <p:nvPr/>
          </p:nvSpPr>
          <p:spPr bwMode="auto">
            <a:xfrm>
              <a:off x="9722077"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6">
              <a:extLst>
                <a:ext uri="{FF2B5EF4-FFF2-40B4-BE49-F238E27FC236}">
                  <a16:creationId xmlns:a16="http://schemas.microsoft.com/office/drawing/2014/main" id="{709B26A6-D94A-4508-B0A9-A9FE993099E6}"/>
                </a:ext>
              </a:extLst>
            </p:cNvPr>
            <p:cNvSpPr/>
            <p:nvPr/>
          </p:nvSpPr>
          <p:spPr bwMode="auto">
            <a:xfrm>
              <a:off x="10236484"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7">
              <a:extLst>
                <a:ext uri="{FF2B5EF4-FFF2-40B4-BE49-F238E27FC236}">
                  <a16:creationId xmlns:a16="http://schemas.microsoft.com/office/drawing/2014/main" id="{8067FE6A-05A5-4E69-9AC3-3E486E62BFF6}"/>
                </a:ext>
              </a:extLst>
            </p:cNvPr>
            <p:cNvSpPr/>
            <p:nvPr/>
          </p:nvSpPr>
          <p:spPr bwMode="auto">
            <a:xfrm>
              <a:off x="6635634"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8">
              <a:extLst>
                <a:ext uri="{FF2B5EF4-FFF2-40B4-BE49-F238E27FC236}">
                  <a16:creationId xmlns:a16="http://schemas.microsoft.com/office/drawing/2014/main" id="{82F6306E-0F0E-456F-92FB-9BB4BFE6306F}"/>
                </a:ext>
              </a:extLst>
            </p:cNvPr>
            <p:cNvSpPr/>
            <p:nvPr/>
          </p:nvSpPr>
          <p:spPr bwMode="auto">
            <a:xfrm>
              <a:off x="7150042"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9">
              <a:extLst>
                <a:ext uri="{FF2B5EF4-FFF2-40B4-BE49-F238E27FC236}">
                  <a16:creationId xmlns:a16="http://schemas.microsoft.com/office/drawing/2014/main" id="{EB3C9D01-3690-4453-B4FB-0C1181C418EB}"/>
                </a:ext>
              </a:extLst>
            </p:cNvPr>
            <p:cNvSpPr/>
            <p:nvPr/>
          </p:nvSpPr>
          <p:spPr bwMode="auto">
            <a:xfrm>
              <a:off x="7664449"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80">
              <a:extLst>
                <a:ext uri="{FF2B5EF4-FFF2-40B4-BE49-F238E27FC236}">
                  <a16:creationId xmlns:a16="http://schemas.microsoft.com/office/drawing/2014/main" id="{D194C7C2-A3F7-41D5-902E-2F2CCC5098EE}"/>
                </a:ext>
              </a:extLst>
            </p:cNvPr>
            <p:cNvSpPr/>
            <p:nvPr/>
          </p:nvSpPr>
          <p:spPr bwMode="auto">
            <a:xfrm>
              <a:off x="8178856" y="583986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1">
              <a:extLst>
                <a:ext uri="{FF2B5EF4-FFF2-40B4-BE49-F238E27FC236}">
                  <a16:creationId xmlns:a16="http://schemas.microsoft.com/office/drawing/2014/main" id="{77088812-9657-4C5B-9029-9F9B2CC96218}"/>
                </a:ext>
              </a:extLst>
            </p:cNvPr>
            <p:cNvSpPr/>
            <p:nvPr/>
          </p:nvSpPr>
          <p:spPr bwMode="auto">
            <a:xfrm>
              <a:off x="8693263"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2">
              <a:extLst>
                <a:ext uri="{FF2B5EF4-FFF2-40B4-BE49-F238E27FC236}">
                  <a16:creationId xmlns:a16="http://schemas.microsoft.com/office/drawing/2014/main" id="{FA0FE8F9-22B0-49F1-A892-4DBC066E4913}"/>
                </a:ext>
              </a:extLst>
            </p:cNvPr>
            <p:cNvSpPr/>
            <p:nvPr/>
          </p:nvSpPr>
          <p:spPr bwMode="auto">
            <a:xfrm>
              <a:off x="9207670"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3">
              <a:extLst>
                <a:ext uri="{FF2B5EF4-FFF2-40B4-BE49-F238E27FC236}">
                  <a16:creationId xmlns:a16="http://schemas.microsoft.com/office/drawing/2014/main" id="{E3B24B10-BD06-4642-A03C-612C289313FE}"/>
                </a:ext>
              </a:extLst>
            </p:cNvPr>
            <p:cNvSpPr/>
            <p:nvPr/>
          </p:nvSpPr>
          <p:spPr bwMode="auto">
            <a:xfrm>
              <a:off x="9722077"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4">
              <a:extLst>
                <a:ext uri="{FF2B5EF4-FFF2-40B4-BE49-F238E27FC236}">
                  <a16:creationId xmlns:a16="http://schemas.microsoft.com/office/drawing/2014/main" id="{B1E90F6F-EEEE-44A5-9EC7-9BC8EAE907B4}"/>
                </a:ext>
              </a:extLst>
            </p:cNvPr>
            <p:cNvSpPr/>
            <p:nvPr/>
          </p:nvSpPr>
          <p:spPr bwMode="auto">
            <a:xfrm>
              <a:off x="10236484"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5">
              <a:extLst>
                <a:ext uri="{FF2B5EF4-FFF2-40B4-BE49-F238E27FC236}">
                  <a16:creationId xmlns:a16="http://schemas.microsoft.com/office/drawing/2014/main" id="{15A9C137-9B1F-4AE4-8864-675C28F6FBBE}"/>
                </a:ext>
              </a:extLst>
            </p:cNvPr>
            <p:cNvSpPr/>
            <p:nvPr/>
          </p:nvSpPr>
          <p:spPr bwMode="auto">
            <a:xfrm>
              <a:off x="6628170"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6">
              <a:extLst>
                <a:ext uri="{FF2B5EF4-FFF2-40B4-BE49-F238E27FC236}">
                  <a16:creationId xmlns:a16="http://schemas.microsoft.com/office/drawing/2014/main" id="{6EE5BC18-B7F0-4F25-A456-F33DFDA4C670}"/>
                </a:ext>
              </a:extLst>
            </p:cNvPr>
            <p:cNvSpPr/>
            <p:nvPr/>
          </p:nvSpPr>
          <p:spPr bwMode="auto">
            <a:xfrm>
              <a:off x="7142577"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7">
              <a:extLst>
                <a:ext uri="{FF2B5EF4-FFF2-40B4-BE49-F238E27FC236}">
                  <a16:creationId xmlns:a16="http://schemas.microsoft.com/office/drawing/2014/main" id="{26D00AC6-30AE-4CD8-8C6B-95B11A89AC8A}"/>
                </a:ext>
              </a:extLst>
            </p:cNvPr>
            <p:cNvSpPr/>
            <p:nvPr/>
          </p:nvSpPr>
          <p:spPr bwMode="auto">
            <a:xfrm>
              <a:off x="7656984"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8">
              <a:extLst>
                <a:ext uri="{FF2B5EF4-FFF2-40B4-BE49-F238E27FC236}">
                  <a16:creationId xmlns:a16="http://schemas.microsoft.com/office/drawing/2014/main" id="{792B2D29-EB78-45C8-BF43-67AF1294AAC6}"/>
                </a:ext>
              </a:extLst>
            </p:cNvPr>
            <p:cNvSpPr/>
            <p:nvPr/>
          </p:nvSpPr>
          <p:spPr bwMode="auto">
            <a:xfrm>
              <a:off x="8171391"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9">
              <a:extLst>
                <a:ext uri="{FF2B5EF4-FFF2-40B4-BE49-F238E27FC236}">
                  <a16:creationId xmlns:a16="http://schemas.microsoft.com/office/drawing/2014/main" id="{9324DF61-ED84-4490-AAB2-EF2D88E875AA}"/>
                </a:ext>
              </a:extLst>
            </p:cNvPr>
            <p:cNvSpPr/>
            <p:nvPr/>
          </p:nvSpPr>
          <p:spPr bwMode="auto">
            <a:xfrm>
              <a:off x="8685798"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90">
              <a:extLst>
                <a:ext uri="{FF2B5EF4-FFF2-40B4-BE49-F238E27FC236}">
                  <a16:creationId xmlns:a16="http://schemas.microsoft.com/office/drawing/2014/main" id="{408B509D-96E5-408C-8C6F-F421F017E375}"/>
                </a:ext>
              </a:extLst>
            </p:cNvPr>
            <p:cNvSpPr/>
            <p:nvPr/>
          </p:nvSpPr>
          <p:spPr bwMode="auto">
            <a:xfrm>
              <a:off x="9200205"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1">
              <a:extLst>
                <a:ext uri="{FF2B5EF4-FFF2-40B4-BE49-F238E27FC236}">
                  <a16:creationId xmlns:a16="http://schemas.microsoft.com/office/drawing/2014/main" id="{3F397C48-D4AF-407C-846E-29A411D25584}"/>
                </a:ext>
              </a:extLst>
            </p:cNvPr>
            <p:cNvSpPr/>
            <p:nvPr/>
          </p:nvSpPr>
          <p:spPr bwMode="auto">
            <a:xfrm>
              <a:off x="9714613"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2">
              <a:extLst>
                <a:ext uri="{FF2B5EF4-FFF2-40B4-BE49-F238E27FC236}">
                  <a16:creationId xmlns:a16="http://schemas.microsoft.com/office/drawing/2014/main" id="{4B714D76-A465-40C7-B24B-0F30973AD1B8}"/>
                </a:ext>
              </a:extLst>
            </p:cNvPr>
            <p:cNvSpPr/>
            <p:nvPr/>
          </p:nvSpPr>
          <p:spPr bwMode="auto">
            <a:xfrm>
              <a:off x="10229020" y="6349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3">
              <a:extLst>
                <a:ext uri="{FF2B5EF4-FFF2-40B4-BE49-F238E27FC236}">
                  <a16:creationId xmlns:a16="http://schemas.microsoft.com/office/drawing/2014/main" id="{4066767A-08F3-4FA9-95C7-7952274EC274}"/>
                </a:ext>
              </a:extLst>
            </p:cNvPr>
            <p:cNvSpPr/>
            <p:nvPr/>
          </p:nvSpPr>
          <p:spPr bwMode="auto">
            <a:xfrm>
              <a:off x="6649581"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4">
              <a:extLst>
                <a:ext uri="{FF2B5EF4-FFF2-40B4-BE49-F238E27FC236}">
                  <a16:creationId xmlns:a16="http://schemas.microsoft.com/office/drawing/2014/main" id="{922BD5CA-6F7C-47C8-A0B7-6ED0B563E49B}"/>
                </a:ext>
              </a:extLst>
            </p:cNvPr>
            <p:cNvSpPr/>
            <p:nvPr/>
          </p:nvSpPr>
          <p:spPr bwMode="auto">
            <a:xfrm>
              <a:off x="7163989"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5">
              <a:extLst>
                <a:ext uri="{FF2B5EF4-FFF2-40B4-BE49-F238E27FC236}">
                  <a16:creationId xmlns:a16="http://schemas.microsoft.com/office/drawing/2014/main" id="{1B8F32CE-37F0-410C-B329-895EB11B823A}"/>
                </a:ext>
              </a:extLst>
            </p:cNvPr>
            <p:cNvSpPr/>
            <p:nvPr/>
          </p:nvSpPr>
          <p:spPr bwMode="auto">
            <a:xfrm>
              <a:off x="7678396"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6">
              <a:extLst>
                <a:ext uri="{FF2B5EF4-FFF2-40B4-BE49-F238E27FC236}">
                  <a16:creationId xmlns:a16="http://schemas.microsoft.com/office/drawing/2014/main" id="{DBDD7A55-2460-4E73-ABA7-C8357BD74385}"/>
                </a:ext>
              </a:extLst>
            </p:cNvPr>
            <p:cNvSpPr/>
            <p:nvPr/>
          </p:nvSpPr>
          <p:spPr bwMode="auto">
            <a:xfrm>
              <a:off x="8192803"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7">
              <a:extLst>
                <a:ext uri="{FF2B5EF4-FFF2-40B4-BE49-F238E27FC236}">
                  <a16:creationId xmlns:a16="http://schemas.microsoft.com/office/drawing/2014/main" id="{235ED4C8-D29C-4651-B4A0-D31E73E9AADC}"/>
                </a:ext>
              </a:extLst>
            </p:cNvPr>
            <p:cNvSpPr/>
            <p:nvPr/>
          </p:nvSpPr>
          <p:spPr bwMode="auto">
            <a:xfrm>
              <a:off x="8707210"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8">
              <a:extLst>
                <a:ext uri="{FF2B5EF4-FFF2-40B4-BE49-F238E27FC236}">
                  <a16:creationId xmlns:a16="http://schemas.microsoft.com/office/drawing/2014/main" id="{8F5B6DCB-EAA3-4245-B7B7-00D81D2B9EAB}"/>
                </a:ext>
              </a:extLst>
            </p:cNvPr>
            <p:cNvSpPr/>
            <p:nvPr/>
          </p:nvSpPr>
          <p:spPr bwMode="auto">
            <a:xfrm>
              <a:off x="9221617"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9">
              <a:extLst>
                <a:ext uri="{FF2B5EF4-FFF2-40B4-BE49-F238E27FC236}">
                  <a16:creationId xmlns:a16="http://schemas.microsoft.com/office/drawing/2014/main" id="{E6A4EDBA-DB6D-485A-B631-627AE504C881}"/>
                </a:ext>
              </a:extLst>
            </p:cNvPr>
            <p:cNvSpPr/>
            <p:nvPr/>
          </p:nvSpPr>
          <p:spPr bwMode="auto">
            <a:xfrm>
              <a:off x="9736024"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100">
              <a:extLst>
                <a:ext uri="{FF2B5EF4-FFF2-40B4-BE49-F238E27FC236}">
                  <a16:creationId xmlns:a16="http://schemas.microsoft.com/office/drawing/2014/main" id="{93200D28-FA1A-4968-90AD-56697D8D2706}"/>
                </a:ext>
              </a:extLst>
            </p:cNvPr>
            <p:cNvSpPr/>
            <p:nvPr/>
          </p:nvSpPr>
          <p:spPr bwMode="auto">
            <a:xfrm>
              <a:off x="10250431"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1">
              <a:extLst>
                <a:ext uri="{FF2B5EF4-FFF2-40B4-BE49-F238E27FC236}">
                  <a16:creationId xmlns:a16="http://schemas.microsoft.com/office/drawing/2014/main" id="{6AEBB453-0BA7-4A9E-9275-4E53D263D5F2}"/>
                </a:ext>
              </a:extLst>
            </p:cNvPr>
            <p:cNvSpPr/>
            <p:nvPr/>
          </p:nvSpPr>
          <p:spPr bwMode="auto">
            <a:xfrm>
              <a:off x="6649581"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2">
              <a:extLst>
                <a:ext uri="{FF2B5EF4-FFF2-40B4-BE49-F238E27FC236}">
                  <a16:creationId xmlns:a16="http://schemas.microsoft.com/office/drawing/2014/main" id="{9FC1D886-E37A-4D6F-8C7E-5057ABE67AB6}"/>
                </a:ext>
              </a:extLst>
            </p:cNvPr>
            <p:cNvSpPr/>
            <p:nvPr/>
          </p:nvSpPr>
          <p:spPr bwMode="auto">
            <a:xfrm>
              <a:off x="7163989"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3">
              <a:extLst>
                <a:ext uri="{FF2B5EF4-FFF2-40B4-BE49-F238E27FC236}">
                  <a16:creationId xmlns:a16="http://schemas.microsoft.com/office/drawing/2014/main" id="{4808911C-088D-4412-955F-5A6C3F5D46F8}"/>
                </a:ext>
              </a:extLst>
            </p:cNvPr>
            <p:cNvSpPr/>
            <p:nvPr/>
          </p:nvSpPr>
          <p:spPr bwMode="auto">
            <a:xfrm>
              <a:off x="7678396"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4">
              <a:extLst>
                <a:ext uri="{FF2B5EF4-FFF2-40B4-BE49-F238E27FC236}">
                  <a16:creationId xmlns:a16="http://schemas.microsoft.com/office/drawing/2014/main" id="{8FFD2B27-7B32-4C76-BD78-4F5FE3B6AA40}"/>
                </a:ext>
              </a:extLst>
            </p:cNvPr>
            <p:cNvSpPr/>
            <p:nvPr/>
          </p:nvSpPr>
          <p:spPr bwMode="auto">
            <a:xfrm>
              <a:off x="8192803" y="7420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5">
              <a:extLst>
                <a:ext uri="{FF2B5EF4-FFF2-40B4-BE49-F238E27FC236}">
                  <a16:creationId xmlns:a16="http://schemas.microsoft.com/office/drawing/2014/main" id="{92DAAB68-464F-4A0E-B888-80A13E1081E7}"/>
                </a:ext>
              </a:extLst>
            </p:cNvPr>
            <p:cNvSpPr/>
            <p:nvPr/>
          </p:nvSpPr>
          <p:spPr bwMode="auto">
            <a:xfrm>
              <a:off x="8707210"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6">
              <a:extLst>
                <a:ext uri="{FF2B5EF4-FFF2-40B4-BE49-F238E27FC236}">
                  <a16:creationId xmlns:a16="http://schemas.microsoft.com/office/drawing/2014/main" id="{5AE7648A-FCC1-4D8A-B51B-B68AB838B690}"/>
                </a:ext>
              </a:extLst>
            </p:cNvPr>
            <p:cNvSpPr/>
            <p:nvPr/>
          </p:nvSpPr>
          <p:spPr bwMode="auto">
            <a:xfrm>
              <a:off x="9221617"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7">
              <a:extLst>
                <a:ext uri="{FF2B5EF4-FFF2-40B4-BE49-F238E27FC236}">
                  <a16:creationId xmlns:a16="http://schemas.microsoft.com/office/drawing/2014/main" id="{E335CC97-2182-4F4A-BCA6-FF4254A634E9}"/>
                </a:ext>
              </a:extLst>
            </p:cNvPr>
            <p:cNvSpPr/>
            <p:nvPr/>
          </p:nvSpPr>
          <p:spPr bwMode="auto">
            <a:xfrm>
              <a:off x="9736024"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8">
              <a:extLst>
                <a:ext uri="{FF2B5EF4-FFF2-40B4-BE49-F238E27FC236}">
                  <a16:creationId xmlns:a16="http://schemas.microsoft.com/office/drawing/2014/main" id="{668CF002-3DB0-4219-BDBD-626BC57EDD4C}"/>
                </a:ext>
              </a:extLst>
            </p:cNvPr>
            <p:cNvSpPr/>
            <p:nvPr/>
          </p:nvSpPr>
          <p:spPr bwMode="auto">
            <a:xfrm>
              <a:off x="10250431"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9">
              <a:extLst>
                <a:ext uri="{FF2B5EF4-FFF2-40B4-BE49-F238E27FC236}">
                  <a16:creationId xmlns:a16="http://schemas.microsoft.com/office/drawing/2014/main" id="{7321FC41-A07F-4A83-8CC2-8832630CBD94}"/>
                </a:ext>
              </a:extLst>
            </p:cNvPr>
            <p:cNvSpPr/>
            <p:nvPr/>
          </p:nvSpPr>
          <p:spPr bwMode="auto">
            <a:xfrm>
              <a:off x="6642117"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10">
              <a:extLst>
                <a:ext uri="{FF2B5EF4-FFF2-40B4-BE49-F238E27FC236}">
                  <a16:creationId xmlns:a16="http://schemas.microsoft.com/office/drawing/2014/main" id="{74C52056-C2FC-48D7-BFA4-09088D59D6B6}"/>
                </a:ext>
              </a:extLst>
            </p:cNvPr>
            <p:cNvSpPr/>
            <p:nvPr/>
          </p:nvSpPr>
          <p:spPr bwMode="auto">
            <a:xfrm>
              <a:off x="7156524"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1">
              <a:extLst>
                <a:ext uri="{FF2B5EF4-FFF2-40B4-BE49-F238E27FC236}">
                  <a16:creationId xmlns:a16="http://schemas.microsoft.com/office/drawing/2014/main" id="{4DCE7E85-C06D-4DAE-B406-6BC5CA6D2F45}"/>
                </a:ext>
              </a:extLst>
            </p:cNvPr>
            <p:cNvSpPr/>
            <p:nvPr/>
          </p:nvSpPr>
          <p:spPr bwMode="auto">
            <a:xfrm>
              <a:off x="7670931"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2">
              <a:extLst>
                <a:ext uri="{FF2B5EF4-FFF2-40B4-BE49-F238E27FC236}">
                  <a16:creationId xmlns:a16="http://schemas.microsoft.com/office/drawing/2014/main" id="{4F18FC9E-FA07-4B45-9F2A-85EEE03A4D70}"/>
                </a:ext>
              </a:extLst>
            </p:cNvPr>
            <p:cNvSpPr/>
            <p:nvPr/>
          </p:nvSpPr>
          <p:spPr bwMode="auto">
            <a:xfrm>
              <a:off x="8185338"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3">
              <a:extLst>
                <a:ext uri="{FF2B5EF4-FFF2-40B4-BE49-F238E27FC236}">
                  <a16:creationId xmlns:a16="http://schemas.microsoft.com/office/drawing/2014/main" id="{5B99E034-DA91-4F98-819C-EA8CD213609A}"/>
                </a:ext>
              </a:extLst>
            </p:cNvPr>
            <p:cNvSpPr/>
            <p:nvPr/>
          </p:nvSpPr>
          <p:spPr bwMode="auto">
            <a:xfrm>
              <a:off x="8699745"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4">
              <a:extLst>
                <a:ext uri="{FF2B5EF4-FFF2-40B4-BE49-F238E27FC236}">
                  <a16:creationId xmlns:a16="http://schemas.microsoft.com/office/drawing/2014/main" id="{2D1E22F3-EAE1-4FDE-82E8-D1F99A6A06E9}"/>
                </a:ext>
              </a:extLst>
            </p:cNvPr>
            <p:cNvSpPr/>
            <p:nvPr/>
          </p:nvSpPr>
          <p:spPr bwMode="auto">
            <a:xfrm>
              <a:off x="9214152"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5">
              <a:extLst>
                <a:ext uri="{FF2B5EF4-FFF2-40B4-BE49-F238E27FC236}">
                  <a16:creationId xmlns:a16="http://schemas.microsoft.com/office/drawing/2014/main" id="{1B9808AF-57AA-43AF-A423-88838F794F32}"/>
                </a:ext>
              </a:extLst>
            </p:cNvPr>
            <p:cNvSpPr/>
            <p:nvPr/>
          </p:nvSpPr>
          <p:spPr bwMode="auto">
            <a:xfrm>
              <a:off x="9728560"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6">
              <a:extLst>
                <a:ext uri="{FF2B5EF4-FFF2-40B4-BE49-F238E27FC236}">
                  <a16:creationId xmlns:a16="http://schemas.microsoft.com/office/drawing/2014/main" id="{2F36DCD5-AD36-4FEA-B9E6-5A71132968B0}"/>
                </a:ext>
              </a:extLst>
            </p:cNvPr>
            <p:cNvSpPr/>
            <p:nvPr/>
          </p:nvSpPr>
          <p:spPr bwMode="auto">
            <a:xfrm>
              <a:off x="10242967" y="125185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7">
              <a:extLst>
                <a:ext uri="{FF2B5EF4-FFF2-40B4-BE49-F238E27FC236}">
                  <a16:creationId xmlns:a16="http://schemas.microsoft.com/office/drawing/2014/main" id="{08A7CAA8-71B4-4382-84C2-DE9C8CF236F9}"/>
                </a:ext>
              </a:extLst>
            </p:cNvPr>
            <p:cNvSpPr/>
            <p:nvPr/>
          </p:nvSpPr>
          <p:spPr bwMode="auto">
            <a:xfrm>
              <a:off x="10770530" y="1761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8">
              <a:extLst>
                <a:ext uri="{FF2B5EF4-FFF2-40B4-BE49-F238E27FC236}">
                  <a16:creationId xmlns:a16="http://schemas.microsoft.com/office/drawing/2014/main" id="{D5E0A849-CC8F-4ECC-A670-5D5ACBB60819}"/>
                </a:ext>
              </a:extLst>
            </p:cNvPr>
            <p:cNvSpPr/>
            <p:nvPr/>
          </p:nvSpPr>
          <p:spPr bwMode="auto">
            <a:xfrm>
              <a:off x="11284937"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9">
              <a:extLst>
                <a:ext uri="{FF2B5EF4-FFF2-40B4-BE49-F238E27FC236}">
                  <a16:creationId xmlns:a16="http://schemas.microsoft.com/office/drawing/2014/main" id="{41466A3A-294C-493A-83C5-A573785644F2}"/>
                </a:ext>
              </a:extLst>
            </p:cNvPr>
            <p:cNvSpPr/>
            <p:nvPr/>
          </p:nvSpPr>
          <p:spPr bwMode="auto">
            <a:xfrm>
              <a:off x="11813821" y="176164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20">
              <a:extLst>
                <a:ext uri="{FF2B5EF4-FFF2-40B4-BE49-F238E27FC236}">
                  <a16:creationId xmlns:a16="http://schemas.microsoft.com/office/drawing/2014/main" id="{15694072-6B36-4CC4-8A8E-7D4DA5BE1EF5}"/>
                </a:ext>
              </a:extLst>
            </p:cNvPr>
            <p:cNvSpPr/>
            <p:nvPr/>
          </p:nvSpPr>
          <p:spPr bwMode="auto">
            <a:xfrm>
              <a:off x="10770530" y="227142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1">
              <a:extLst>
                <a:ext uri="{FF2B5EF4-FFF2-40B4-BE49-F238E27FC236}">
                  <a16:creationId xmlns:a16="http://schemas.microsoft.com/office/drawing/2014/main" id="{6CC1CE1E-26BB-4CC1-85E4-8B4329A1A5B3}"/>
                </a:ext>
              </a:extLst>
            </p:cNvPr>
            <p:cNvSpPr/>
            <p:nvPr/>
          </p:nvSpPr>
          <p:spPr bwMode="auto">
            <a:xfrm>
              <a:off x="11284937"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2">
              <a:extLst>
                <a:ext uri="{FF2B5EF4-FFF2-40B4-BE49-F238E27FC236}">
                  <a16:creationId xmlns:a16="http://schemas.microsoft.com/office/drawing/2014/main" id="{8B904E2A-E21F-4551-8EDE-E82DD2E974D1}"/>
                </a:ext>
              </a:extLst>
            </p:cNvPr>
            <p:cNvSpPr/>
            <p:nvPr/>
          </p:nvSpPr>
          <p:spPr bwMode="auto">
            <a:xfrm>
              <a:off x="11799344"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3">
              <a:extLst>
                <a:ext uri="{FF2B5EF4-FFF2-40B4-BE49-F238E27FC236}">
                  <a16:creationId xmlns:a16="http://schemas.microsoft.com/office/drawing/2014/main" id="{8CFC0626-7885-4005-9841-16483C43AA9B}"/>
                </a:ext>
              </a:extLst>
            </p:cNvPr>
            <p:cNvSpPr/>
            <p:nvPr/>
          </p:nvSpPr>
          <p:spPr bwMode="auto">
            <a:xfrm>
              <a:off x="10770530" y="278120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4">
              <a:extLst>
                <a:ext uri="{FF2B5EF4-FFF2-40B4-BE49-F238E27FC236}">
                  <a16:creationId xmlns:a16="http://schemas.microsoft.com/office/drawing/2014/main" id="{BAFC753B-186A-4D13-BD8A-F2F19EC922E0}"/>
                </a:ext>
              </a:extLst>
            </p:cNvPr>
            <p:cNvSpPr/>
            <p:nvPr/>
          </p:nvSpPr>
          <p:spPr bwMode="auto">
            <a:xfrm>
              <a:off x="11284937"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5">
              <a:extLst>
                <a:ext uri="{FF2B5EF4-FFF2-40B4-BE49-F238E27FC236}">
                  <a16:creationId xmlns:a16="http://schemas.microsoft.com/office/drawing/2014/main" id="{D773FF4A-4DF0-4E2E-B19B-1DD3BC844A0A}"/>
                </a:ext>
              </a:extLst>
            </p:cNvPr>
            <p:cNvSpPr/>
            <p:nvPr/>
          </p:nvSpPr>
          <p:spPr bwMode="auto">
            <a:xfrm>
              <a:off x="11799344"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6">
              <a:extLst>
                <a:ext uri="{FF2B5EF4-FFF2-40B4-BE49-F238E27FC236}">
                  <a16:creationId xmlns:a16="http://schemas.microsoft.com/office/drawing/2014/main" id="{B2B773E4-A1BA-412C-8F9B-569A86B48DC2}"/>
                </a:ext>
              </a:extLst>
            </p:cNvPr>
            <p:cNvSpPr/>
            <p:nvPr/>
          </p:nvSpPr>
          <p:spPr bwMode="auto">
            <a:xfrm>
              <a:off x="10770530"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7">
              <a:extLst>
                <a:ext uri="{FF2B5EF4-FFF2-40B4-BE49-F238E27FC236}">
                  <a16:creationId xmlns:a16="http://schemas.microsoft.com/office/drawing/2014/main" id="{D3D823A1-3166-4564-A4A2-6DD63FF19113}"/>
                </a:ext>
              </a:extLst>
            </p:cNvPr>
            <p:cNvSpPr/>
            <p:nvPr/>
          </p:nvSpPr>
          <p:spPr bwMode="auto">
            <a:xfrm>
              <a:off x="11284937"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8">
              <a:extLst>
                <a:ext uri="{FF2B5EF4-FFF2-40B4-BE49-F238E27FC236}">
                  <a16:creationId xmlns:a16="http://schemas.microsoft.com/office/drawing/2014/main" id="{3DEACF19-EB26-4A74-B647-8606FC489791}"/>
                </a:ext>
              </a:extLst>
            </p:cNvPr>
            <p:cNvSpPr/>
            <p:nvPr/>
          </p:nvSpPr>
          <p:spPr bwMode="auto">
            <a:xfrm>
              <a:off x="11799344"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9">
              <a:extLst>
                <a:ext uri="{FF2B5EF4-FFF2-40B4-BE49-F238E27FC236}">
                  <a16:creationId xmlns:a16="http://schemas.microsoft.com/office/drawing/2014/main" id="{B804AE37-E7F8-47E7-8E35-A38DE6D95B69}"/>
                </a:ext>
              </a:extLst>
            </p:cNvPr>
            <p:cNvSpPr/>
            <p:nvPr/>
          </p:nvSpPr>
          <p:spPr bwMode="auto">
            <a:xfrm>
              <a:off x="10770530" y="380076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30">
              <a:extLst>
                <a:ext uri="{FF2B5EF4-FFF2-40B4-BE49-F238E27FC236}">
                  <a16:creationId xmlns:a16="http://schemas.microsoft.com/office/drawing/2014/main" id="{341E01DD-2A1E-40CE-8DDA-923DC54C6011}"/>
                </a:ext>
              </a:extLst>
            </p:cNvPr>
            <p:cNvSpPr/>
            <p:nvPr/>
          </p:nvSpPr>
          <p:spPr bwMode="auto">
            <a:xfrm>
              <a:off x="11284937"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1">
              <a:extLst>
                <a:ext uri="{FF2B5EF4-FFF2-40B4-BE49-F238E27FC236}">
                  <a16:creationId xmlns:a16="http://schemas.microsoft.com/office/drawing/2014/main" id="{9EBDE3F6-32D2-4ECF-93EC-F4979ABC414B}"/>
                </a:ext>
              </a:extLst>
            </p:cNvPr>
            <p:cNvSpPr/>
            <p:nvPr/>
          </p:nvSpPr>
          <p:spPr bwMode="auto">
            <a:xfrm>
              <a:off x="11799344"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2">
              <a:extLst>
                <a:ext uri="{FF2B5EF4-FFF2-40B4-BE49-F238E27FC236}">
                  <a16:creationId xmlns:a16="http://schemas.microsoft.com/office/drawing/2014/main" id="{BB7FEB04-D36F-492E-BFB3-B43E4C348DEA}"/>
                </a:ext>
              </a:extLst>
            </p:cNvPr>
            <p:cNvSpPr/>
            <p:nvPr/>
          </p:nvSpPr>
          <p:spPr bwMode="auto">
            <a:xfrm>
              <a:off x="10770530"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3">
              <a:extLst>
                <a:ext uri="{FF2B5EF4-FFF2-40B4-BE49-F238E27FC236}">
                  <a16:creationId xmlns:a16="http://schemas.microsoft.com/office/drawing/2014/main" id="{4CD894E2-73D1-4A80-BB53-1E8BBBEE5FD3}"/>
                </a:ext>
              </a:extLst>
            </p:cNvPr>
            <p:cNvSpPr/>
            <p:nvPr/>
          </p:nvSpPr>
          <p:spPr bwMode="auto">
            <a:xfrm>
              <a:off x="11284937"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4">
              <a:extLst>
                <a:ext uri="{FF2B5EF4-FFF2-40B4-BE49-F238E27FC236}">
                  <a16:creationId xmlns:a16="http://schemas.microsoft.com/office/drawing/2014/main" id="{3384B4E4-1A91-42A5-AAEE-550E09A75D7A}"/>
                </a:ext>
              </a:extLst>
            </p:cNvPr>
            <p:cNvSpPr/>
            <p:nvPr/>
          </p:nvSpPr>
          <p:spPr bwMode="auto">
            <a:xfrm>
              <a:off x="11799344"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5">
              <a:extLst>
                <a:ext uri="{FF2B5EF4-FFF2-40B4-BE49-F238E27FC236}">
                  <a16:creationId xmlns:a16="http://schemas.microsoft.com/office/drawing/2014/main" id="{0EE43567-4759-4967-806E-8C8C1C7F7C3A}"/>
                </a:ext>
              </a:extLst>
            </p:cNvPr>
            <p:cNvSpPr/>
            <p:nvPr/>
          </p:nvSpPr>
          <p:spPr bwMode="auto">
            <a:xfrm>
              <a:off x="10763065"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6">
              <a:extLst>
                <a:ext uri="{FF2B5EF4-FFF2-40B4-BE49-F238E27FC236}">
                  <a16:creationId xmlns:a16="http://schemas.microsoft.com/office/drawing/2014/main" id="{4721FA3B-AFD1-4614-911D-041CDB8EB4B5}"/>
                </a:ext>
              </a:extLst>
            </p:cNvPr>
            <p:cNvSpPr/>
            <p:nvPr/>
          </p:nvSpPr>
          <p:spPr bwMode="auto">
            <a:xfrm>
              <a:off x="11277473"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7">
              <a:extLst>
                <a:ext uri="{FF2B5EF4-FFF2-40B4-BE49-F238E27FC236}">
                  <a16:creationId xmlns:a16="http://schemas.microsoft.com/office/drawing/2014/main" id="{7C40E2B8-7EDA-41DE-809D-235198B8CE72}"/>
                </a:ext>
              </a:extLst>
            </p:cNvPr>
            <p:cNvSpPr/>
            <p:nvPr/>
          </p:nvSpPr>
          <p:spPr bwMode="auto">
            <a:xfrm>
              <a:off x="11791880"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8">
              <a:extLst>
                <a:ext uri="{FF2B5EF4-FFF2-40B4-BE49-F238E27FC236}">
                  <a16:creationId xmlns:a16="http://schemas.microsoft.com/office/drawing/2014/main" id="{50C23AE6-E492-437F-B066-7C7E0BC23663}"/>
                </a:ext>
              </a:extLst>
            </p:cNvPr>
            <p:cNvSpPr/>
            <p:nvPr/>
          </p:nvSpPr>
          <p:spPr bwMode="auto">
            <a:xfrm>
              <a:off x="10763066" y="533009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9">
              <a:extLst>
                <a:ext uri="{FF2B5EF4-FFF2-40B4-BE49-F238E27FC236}">
                  <a16:creationId xmlns:a16="http://schemas.microsoft.com/office/drawing/2014/main" id="{90F6CEEC-FCFF-40B1-A9AF-A2AA341A8578}"/>
                </a:ext>
              </a:extLst>
            </p:cNvPr>
            <p:cNvSpPr/>
            <p:nvPr/>
          </p:nvSpPr>
          <p:spPr bwMode="auto">
            <a:xfrm>
              <a:off x="11277473"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40">
              <a:extLst>
                <a:ext uri="{FF2B5EF4-FFF2-40B4-BE49-F238E27FC236}">
                  <a16:creationId xmlns:a16="http://schemas.microsoft.com/office/drawing/2014/main" id="{51D94952-826C-4534-8E48-C9A08FEF27D5}"/>
                </a:ext>
              </a:extLst>
            </p:cNvPr>
            <p:cNvSpPr/>
            <p:nvPr/>
          </p:nvSpPr>
          <p:spPr bwMode="auto">
            <a:xfrm>
              <a:off x="11791880"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1">
              <a:extLst>
                <a:ext uri="{FF2B5EF4-FFF2-40B4-BE49-F238E27FC236}">
                  <a16:creationId xmlns:a16="http://schemas.microsoft.com/office/drawing/2014/main" id="{0BE33BAE-4391-4704-8C2B-7F63D8A6629D}"/>
                </a:ext>
              </a:extLst>
            </p:cNvPr>
            <p:cNvSpPr/>
            <p:nvPr/>
          </p:nvSpPr>
          <p:spPr bwMode="auto">
            <a:xfrm>
              <a:off x="10763066"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2">
              <a:extLst>
                <a:ext uri="{FF2B5EF4-FFF2-40B4-BE49-F238E27FC236}">
                  <a16:creationId xmlns:a16="http://schemas.microsoft.com/office/drawing/2014/main" id="{CC9F1BA3-039D-4F91-A538-C38EF3DC84D9}"/>
                </a:ext>
              </a:extLst>
            </p:cNvPr>
            <p:cNvSpPr/>
            <p:nvPr/>
          </p:nvSpPr>
          <p:spPr bwMode="auto">
            <a:xfrm>
              <a:off x="11277473"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3">
              <a:extLst>
                <a:ext uri="{FF2B5EF4-FFF2-40B4-BE49-F238E27FC236}">
                  <a16:creationId xmlns:a16="http://schemas.microsoft.com/office/drawing/2014/main" id="{C4705EC2-630D-4ABB-AB11-B48EDA172BFC}"/>
                </a:ext>
              </a:extLst>
            </p:cNvPr>
            <p:cNvSpPr/>
            <p:nvPr/>
          </p:nvSpPr>
          <p:spPr bwMode="auto">
            <a:xfrm>
              <a:off x="11791880"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4">
              <a:extLst>
                <a:ext uri="{FF2B5EF4-FFF2-40B4-BE49-F238E27FC236}">
                  <a16:creationId xmlns:a16="http://schemas.microsoft.com/office/drawing/2014/main" id="{D13E6519-F9D2-4579-B78E-401DEEFC0FD1}"/>
                </a:ext>
              </a:extLst>
            </p:cNvPr>
            <p:cNvSpPr/>
            <p:nvPr/>
          </p:nvSpPr>
          <p:spPr bwMode="auto">
            <a:xfrm>
              <a:off x="10755601"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5">
              <a:extLst>
                <a:ext uri="{FF2B5EF4-FFF2-40B4-BE49-F238E27FC236}">
                  <a16:creationId xmlns:a16="http://schemas.microsoft.com/office/drawing/2014/main" id="{02A8B37D-9D2E-41F2-B6C1-27CB5BE10D87}"/>
                </a:ext>
              </a:extLst>
            </p:cNvPr>
            <p:cNvSpPr/>
            <p:nvPr/>
          </p:nvSpPr>
          <p:spPr bwMode="auto">
            <a:xfrm>
              <a:off x="11270009"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6">
              <a:extLst>
                <a:ext uri="{FF2B5EF4-FFF2-40B4-BE49-F238E27FC236}">
                  <a16:creationId xmlns:a16="http://schemas.microsoft.com/office/drawing/2014/main" id="{0CC1C443-54E1-4DFB-97C9-87096A109E9D}"/>
                </a:ext>
              </a:extLst>
            </p:cNvPr>
            <p:cNvSpPr/>
            <p:nvPr/>
          </p:nvSpPr>
          <p:spPr bwMode="auto">
            <a:xfrm>
              <a:off x="11784416"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7">
              <a:extLst>
                <a:ext uri="{FF2B5EF4-FFF2-40B4-BE49-F238E27FC236}">
                  <a16:creationId xmlns:a16="http://schemas.microsoft.com/office/drawing/2014/main" id="{EF91274F-27FB-4DA5-81EC-0E4A52F111E9}"/>
                </a:ext>
              </a:extLst>
            </p:cNvPr>
            <p:cNvSpPr/>
            <p:nvPr/>
          </p:nvSpPr>
          <p:spPr bwMode="auto">
            <a:xfrm>
              <a:off x="10777013" y="2323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8">
              <a:extLst>
                <a:ext uri="{FF2B5EF4-FFF2-40B4-BE49-F238E27FC236}">
                  <a16:creationId xmlns:a16="http://schemas.microsoft.com/office/drawing/2014/main" id="{25BE3146-D6C6-4714-84E3-033B631462F5}"/>
                </a:ext>
              </a:extLst>
            </p:cNvPr>
            <p:cNvSpPr/>
            <p:nvPr/>
          </p:nvSpPr>
          <p:spPr bwMode="auto">
            <a:xfrm>
              <a:off x="11291420"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9">
              <a:extLst>
                <a:ext uri="{FF2B5EF4-FFF2-40B4-BE49-F238E27FC236}">
                  <a16:creationId xmlns:a16="http://schemas.microsoft.com/office/drawing/2014/main" id="{8572E9EE-04B4-4B92-8DAB-E49B57F216D3}"/>
                </a:ext>
              </a:extLst>
            </p:cNvPr>
            <p:cNvSpPr/>
            <p:nvPr/>
          </p:nvSpPr>
          <p:spPr bwMode="auto">
            <a:xfrm>
              <a:off x="11805827"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50">
              <a:extLst>
                <a:ext uri="{FF2B5EF4-FFF2-40B4-BE49-F238E27FC236}">
                  <a16:creationId xmlns:a16="http://schemas.microsoft.com/office/drawing/2014/main" id="{C8381BA4-3BE8-40C2-ABF8-C57951AE0C1D}"/>
                </a:ext>
              </a:extLst>
            </p:cNvPr>
            <p:cNvSpPr/>
            <p:nvPr/>
          </p:nvSpPr>
          <p:spPr bwMode="auto">
            <a:xfrm>
              <a:off x="10777013"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1">
              <a:extLst>
                <a:ext uri="{FF2B5EF4-FFF2-40B4-BE49-F238E27FC236}">
                  <a16:creationId xmlns:a16="http://schemas.microsoft.com/office/drawing/2014/main" id="{8B6D1F45-1737-44CC-BF53-810ACC394832}"/>
                </a:ext>
              </a:extLst>
            </p:cNvPr>
            <p:cNvSpPr/>
            <p:nvPr/>
          </p:nvSpPr>
          <p:spPr bwMode="auto">
            <a:xfrm>
              <a:off x="11291420"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2">
              <a:extLst>
                <a:ext uri="{FF2B5EF4-FFF2-40B4-BE49-F238E27FC236}">
                  <a16:creationId xmlns:a16="http://schemas.microsoft.com/office/drawing/2014/main" id="{F2C2BDAE-4F59-494F-B478-FE60F6557D25}"/>
                </a:ext>
              </a:extLst>
            </p:cNvPr>
            <p:cNvSpPr/>
            <p:nvPr/>
          </p:nvSpPr>
          <p:spPr bwMode="auto">
            <a:xfrm>
              <a:off x="11805827"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3">
              <a:extLst>
                <a:ext uri="{FF2B5EF4-FFF2-40B4-BE49-F238E27FC236}">
                  <a16:creationId xmlns:a16="http://schemas.microsoft.com/office/drawing/2014/main" id="{B5710A81-F1CA-4994-BB40-9900E44F0C4D}"/>
                </a:ext>
              </a:extLst>
            </p:cNvPr>
            <p:cNvSpPr/>
            <p:nvPr/>
          </p:nvSpPr>
          <p:spPr bwMode="auto">
            <a:xfrm>
              <a:off x="10769548"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4">
              <a:extLst>
                <a:ext uri="{FF2B5EF4-FFF2-40B4-BE49-F238E27FC236}">
                  <a16:creationId xmlns:a16="http://schemas.microsoft.com/office/drawing/2014/main" id="{A6BFE3C9-5DB1-4242-9241-E787C014B9EF}"/>
                </a:ext>
              </a:extLst>
            </p:cNvPr>
            <p:cNvSpPr/>
            <p:nvPr/>
          </p:nvSpPr>
          <p:spPr bwMode="auto">
            <a:xfrm>
              <a:off x="11283956"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5">
              <a:extLst>
                <a:ext uri="{FF2B5EF4-FFF2-40B4-BE49-F238E27FC236}">
                  <a16:creationId xmlns:a16="http://schemas.microsoft.com/office/drawing/2014/main" id="{CBCB3065-141A-48CA-8342-6F63C91CC143}"/>
                </a:ext>
              </a:extLst>
            </p:cNvPr>
            <p:cNvSpPr/>
            <p:nvPr/>
          </p:nvSpPr>
          <p:spPr bwMode="auto">
            <a:xfrm>
              <a:off x="11798363"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8163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
                                        <p:tgtEl>
                                          <p:spTgt spid="13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100"/>
                                        <p:tgtEl>
                                          <p:spTgt spid="138"/>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100"/>
                                        <p:tgtEl>
                                          <p:spTgt spid="139"/>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
                                        <p:tgtEl>
                                          <p:spTgt spid="140"/>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
                                        <p:tgtEl>
                                          <p:spTgt spid="14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
                                        <p:tgtEl>
                                          <p:spTgt spid="142"/>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100"/>
                                        <p:tgtEl>
                                          <p:spTgt spid="143"/>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100"/>
                                        <p:tgtEl>
                                          <p:spTgt spid="144"/>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100"/>
                                        <p:tgtEl>
                                          <p:spTgt spid="145"/>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100"/>
                                        <p:tgtEl>
                                          <p:spTgt spid="14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
                                        <p:tgtEl>
                                          <p:spTgt spid="147"/>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fade">
                                      <p:cBhvr>
                                        <p:cTn id="51" dur="100"/>
                                        <p:tgtEl>
                                          <p:spTgt spid="148"/>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
                                        <p:tgtEl>
                                          <p:spTgt spid="149"/>
                                        </p:tgtEl>
                                      </p:cBhvr>
                                    </p:animEffect>
                                  </p:childTnLst>
                                </p:cTn>
                              </p:par>
                              <p:par>
                                <p:cTn id="56" presetID="22" presetClass="entr" presetSubtype="8" fill="hold"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Creating PowerApps </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Creating PowerApps from a Data Source </a:t>
            </a:r>
          </a:p>
          <a:p>
            <a:r>
              <a:rPr lang="en-US" sz="2400" dirty="0"/>
              <a:t>Creating PowerApps from a Blank</a:t>
            </a:r>
          </a:p>
        </p:txBody>
      </p:sp>
    </p:spTree>
    <p:extLst>
      <p:ext uri="{BB962C8B-B14F-4D97-AF65-F5344CB8AC3E}">
        <p14:creationId xmlns:p14="http://schemas.microsoft.com/office/powerpoint/2010/main" val="132182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PowerApps using SharePoint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2069988"/>
          </a:xfrm>
        </p:spPr>
        <p:txBody>
          <a:bodyPr vert="horz" lIns="91440" tIns="45720" rIns="91440" bIns="45720" rtlCol="0" anchor="ctr">
            <a:normAutofit/>
          </a:bodyPr>
          <a:lstStyle/>
          <a:p>
            <a:pPr algn="ctr"/>
            <a:r>
              <a:rPr lang="en-US" sz="5100" b="1" dirty="0"/>
              <a:t>Creating PowerApps from Blank</a:t>
            </a:r>
          </a:p>
        </p:txBody>
      </p:sp>
      <p:sp>
        <p:nvSpPr>
          <p:cNvPr id="20" name="Rectangle 19">
            <a:extLst>
              <a:ext uri="{FF2B5EF4-FFF2-40B4-BE49-F238E27FC236}">
                <a16:creationId xmlns:a16="http://schemas.microsoft.com/office/drawing/2014/main" id="{C536F39F-4817-494C-A33A-C936CB02D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4010958" cy="5571072"/>
          </a:xfrm>
          <a:prstGeom prst="rect">
            <a:avLst/>
          </a:prstGeom>
          <a:solidFill>
            <a:srgbClr val="FFFFFF"/>
          </a:solidFill>
          <a:ln w="6350" cap="sq" cmpd="sng" algn="ctr">
            <a:solidFill>
              <a:schemeClr val="tx1">
                <a:lumMod val="75000"/>
                <a:lumOff val="25000"/>
              </a:schemeClr>
            </a:solidFill>
            <a:prstDash val="solid"/>
            <a:miter lim="800000"/>
          </a:ln>
          <a:effectLst/>
        </p:spPr>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Rectangle 2">
            <a:extLst>
              <a:ext uri="{FF2B5EF4-FFF2-40B4-BE49-F238E27FC236}">
                <a16:creationId xmlns:a16="http://schemas.microsoft.com/office/drawing/2014/main" id="{0DA35A63-F24C-4CEF-8CBC-58716489248D}"/>
              </a:ext>
            </a:extLst>
          </p:cNvPr>
          <p:cNvSpPr/>
          <p:nvPr/>
        </p:nvSpPr>
        <p:spPr>
          <a:xfrm>
            <a:off x="5134251" y="3069105"/>
            <a:ext cx="6096000" cy="1938992"/>
          </a:xfrm>
          <a:prstGeom prst="rect">
            <a:avLst/>
          </a:prstGeom>
        </p:spPr>
        <p:txBody>
          <a:bodyPr>
            <a:spAutoFit/>
          </a:bodyPr>
          <a:lstStyle/>
          <a:p>
            <a:pPr marL="800100" lvl="1" indent="-342900">
              <a:buFont typeface="Wingdings" panose="05000000000000000000" pitchFamily="2" charset="2"/>
              <a:buChar char="§"/>
            </a:pPr>
            <a:r>
              <a:rPr lang="en-US" sz="2000" dirty="0"/>
              <a:t>Customizing Screens </a:t>
            </a:r>
          </a:p>
          <a:p>
            <a:pPr marL="800100" lvl="1" indent="-342900">
              <a:buFont typeface="Wingdings" panose="05000000000000000000" pitchFamily="2" charset="2"/>
              <a:buChar char="§"/>
            </a:pPr>
            <a:r>
              <a:rPr lang="en-US" sz="2000" dirty="0"/>
              <a:t>Working with Layouts and Fields </a:t>
            </a:r>
          </a:p>
          <a:p>
            <a:pPr marL="800100" lvl="1" indent="-342900">
              <a:buFont typeface="Wingdings" panose="05000000000000000000" pitchFamily="2" charset="2"/>
              <a:buChar char="§"/>
            </a:pPr>
            <a:r>
              <a:rPr lang="en-US" sz="2000" dirty="0"/>
              <a:t>Working with Controls and Data Card </a:t>
            </a:r>
          </a:p>
          <a:p>
            <a:pPr marL="800100" lvl="1" indent="-342900">
              <a:buFont typeface="Wingdings" panose="05000000000000000000" pitchFamily="2" charset="2"/>
              <a:buChar char="§"/>
            </a:pPr>
            <a:r>
              <a:rPr lang="en-US" sz="2000" dirty="0"/>
              <a:t>Working with the Formula Bar </a:t>
            </a:r>
          </a:p>
          <a:p>
            <a:pPr marL="800100" lvl="1" indent="-342900">
              <a:buFont typeface="Wingdings" panose="05000000000000000000" pitchFamily="2" charset="2"/>
              <a:buChar char="§"/>
            </a:pPr>
            <a:r>
              <a:rPr lang="en-US" sz="2000" dirty="0"/>
              <a:t>Form interactivity and navigation</a:t>
            </a:r>
          </a:p>
          <a:p>
            <a:pPr marL="800100" lvl="1" indent="-342900">
              <a:buFont typeface="Wingdings" panose="05000000000000000000" pitchFamily="2" charset="2"/>
              <a:buChar char="§"/>
            </a:pPr>
            <a:r>
              <a:rPr lang="en-US" sz="2000" dirty="0"/>
              <a:t>Working with Cascading control</a:t>
            </a:r>
          </a:p>
        </p:txBody>
      </p:sp>
    </p:spTree>
    <p:extLst>
      <p:ext uri="{BB962C8B-B14F-4D97-AF65-F5344CB8AC3E}">
        <p14:creationId xmlns:p14="http://schemas.microsoft.com/office/powerpoint/2010/main" val="707491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Branding and Media</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dirty="0"/>
              <a:t>Linking control properties</a:t>
            </a:r>
          </a:p>
          <a:p>
            <a:r>
              <a:rPr lang="en-US" dirty="0"/>
              <a:t>Backgrounds</a:t>
            </a:r>
          </a:p>
          <a:p>
            <a:r>
              <a:rPr lang="en-US" dirty="0"/>
              <a:t>Colors and transparency</a:t>
            </a:r>
          </a:p>
          <a:p>
            <a:r>
              <a:rPr lang="en-US" dirty="0"/>
              <a:t>Duplicating screens</a:t>
            </a:r>
          </a:p>
          <a:p>
            <a:r>
              <a:rPr lang="en-US" dirty="0"/>
              <a:t>Copying the look and feel</a:t>
            </a:r>
          </a:p>
          <a:p>
            <a:r>
              <a:rPr lang="en-US" dirty="0"/>
              <a:t>Using images</a:t>
            </a:r>
          </a:p>
          <a:p>
            <a:r>
              <a:rPr lang="en-US" dirty="0"/>
              <a:t>Embed and play audio and video</a:t>
            </a:r>
            <a:endParaRPr lang="en-US" sz="2000" dirty="0"/>
          </a:p>
        </p:txBody>
      </p:sp>
    </p:spTree>
    <p:extLst>
      <p:ext uri="{BB962C8B-B14F-4D97-AF65-F5344CB8AC3E}">
        <p14:creationId xmlns:p14="http://schemas.microsoft.com/office/powerpoint/2010/main" val="316736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7" y="204292"/>
            <a:ext cx="1831339" cy="627736"/>
          </a:xfrm>
          <a:prstGeom prst="rect">
            <a:avLst/>
          </a:prstGeom>
        </p:spPr>
        <p:txBody>
          <a:bodyPr vert="horz" wrap="square" lIns="0" tIns="12065" rIns="0" bIns="0" rtlCol="0">
            <a:spAutoFit/>
          </a:bodyPr>
          <a:lstStyle/>
          <a:p>
            <a:pPr marL="12700">
              <a:lnSpc>
                <a:spcPct val="100000"/>
              </a:lnSpc>
              <a:spcBef>
                <a:spcPts val="95"/>
              </a:spcBef>
            </a:pPr>
            <a:r>
              <a:rPr kern="1200" dirty="0">
                <a:solidFill>
                  <a:schemeClr val="accent1"/>
                </a:solidFill>
                <a:latin typeface="+mj-lt"/>
                <a:cs typeface="+mj-cs"/>
              </a:rPr>
              <a:t>GALLERY</a:t>
            </a:r>
          </a:p>
        </p:txBody>
      </p:sp>
      <p:sp>
        <p:nvSpPr>
          <p:cNvPr id="6" name="object 6"/>
          <p:cNvSpPr/>
          <p:nvPr/>
        </p:nvSpPr>
        <p:spPr>
          <a:xfrm>
            <a:off x="4631435" y="1627631"/>
            <a:ext cx="7072883" cy="45643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6719" y="1627632"/>
            <a:ext cx="3755136" cy="29718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5503164" y="2481072"/>
            <a:ext cx="2956560" cy="733425"/>
          </a:xfrm>
          <a:custGeom>
            <a:avLst/>
            <a:gdLst/>
            <a:ahLst/>
            <a:cxnLst/>
            <a:rect l="l" t="t" r="r" b="b"/>
            <a:pathLst>
              <a:path w="2956559" h="733425">
                <a:moveTo>
                  <a:pt x="0" y="733043"/>
                </a:moveTo>
                <a:lnTo>
                  <a:pt x="2956560" y="733043"/>
                </a:lnTo>
                <a:lnTo>
                  <a:pt x="2956560" y="0"/>
                </a:lnTo>
                <a:lnTo>
                  <a:pt x="0" y="0"/>
                </a:lnTo>
                <a:lnTo>
                  <a:pt x="0" y="733043"/>
                </a:lnTo>
                <a:close/>
              </a:path>
            </a:pathLst>
          </a:custGeom>
          <a:solidFill>
            <a:srgbClr val="FFFF00">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5535167" y="2250948"/>
            <a:ext cx="170815" cy="295910"/>
          </a:xfrm>
          <a:custGeom>
            <a:avLst/>
            <a:gdLst/>
            <a:ahLst/>
            <a:cxnLst/>
            <a:rect l="l" t="t" r="r" b="b"/>
            <a:pathLst>
              <a:path w="170814" h="295910">
                <a:moveTo>
                  <a:pt x="170687" y="210312"/>
                </a:moveTo>
                <a:lnTo>
                  <a:pt x="0" y="210312"/>
                </a:lnTo>
                <a:lnTo>
                  <a:pt x="85344" y="295655"/>
                </a:lnTo>
                <a:lnTo>
                  <a:pt x="170687" y="210312"/>
                </a:lnTo>
                <a:close/>
              </a:path>
              <a:path w="170814" h="295910">
                <a:moveTo>
                  <a:pt x="128016" y="0"/>
                </a:moveTo>
                <a:lnTo>
                  <a:pt x="42672" y="0"/>
                </a:lnTo>
                <a:lnTo>
                  <a:pt x="42672" y="210312"/>
                </a:lnTo>
                <a:lnTo>
                  <a:pt x="128016" y="210312"/>
                </a:lnTo>
                <a:lnTo>
                  <a:pt x="128016"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58003" y="2060955"/>
            <a:ext cx="3235705" cy="14871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4294950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PowerApps Controls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Labels</a:t>
            </a:r>
          </a:p>
          <a:p>
            <a:r>
              <a:rPr lang="en-US" sz="2000" dirty="0"/>
              <a:t>Buttons</a:t>
            </a:r>
          </a:p>
          <a:p>
            <a:r>
              <a:rPr lang="en-US" sz="2000" dirty="0"/>
              <a:t>Text inputs</a:t>
            </a:r>
          </a:p>
          <a:p>
            <a:r>
              <a:rPr lang="en-US" sz="2000" dirty="0"/>
              <a:t>Controls</a:t>
            </a:r>
          </a:p>
          <a:p>
            <a:r>
              <a:rPr lang="en-US" sz="2000" dirty="0"/>
              <a:t>Galleries</a:t>
            </a:r>
          </a:p>
          <a:p>
            <a:r>
              <a:rPr lang="en-US" sz="2000" dirty="0"/>
              <a:t>Data tables</a:t>
            </a:r>
          </a:p>
          <a:p>
            <a:r>
              <a:rPr lang="en-US" sz="2000" dirty="0"/>
              <a:t>Forms</a:t>
            </a:r>
          </a:p>
          <a:p>
            <a:r>
              <a:rPr lang="en-US" sz="2000" dirty="0"/>
              <a:t>Media</a:t>
            </a:r>
          </a:p>
          <a:p>
            <a:r>
              <a:rPr lang="en-US" sz="2000" dirty="0"/>
              <a:t>Charts</a:t>
            </a:r>
          </a:p>
          <a:p>
            <a:r>
              <a:rPr lang="en-US" sz="2000" dirty="0"/>
              <a:t>Icons</a:t>
            </a:r>
          </a:p>
        </p:txBody>
      </p:sp>
    </p:spTree>
    <p:extLst>
      <p:ext uri="{BB962C8B-B14F-4D97-AF65-F5344CB8AC3E}">
        <p14:creationId xmlns:p14="http://schemas.microsoft.com/office/powerpoint/2010/main" val="2080711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835938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Formulas, Variables &amp; Collections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Understand &amp; implement variables</a:t>
            </a:r>
          </a:p>
          <a:p>
            <a:r>
              <a:rPr lang="en-US" sz="2000" dirty="0"/>
              <a:t>Using important functions</a:t>
            </a:r>
          </a:p>
          <a:p>
            <a:r>
              <a:rPr lang="en-US" sz="2000" dirty="0"/>
              <a:t>Understand &amp; implement collections</a:t>
            </a:r>
          </a:p>
        </p:txBody>
      </p:sp>
    </p:spTree>
    <p:extLst>
      <p:ext uri="{BB962C8B-B14F-4D97-AF65-F5344CB8AC3E}">
        <p14:creationId xmlns:p14="http://schemas.microsoft.com/office/powerpoint/2010/main" val="2367139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369332"/>
          </a:xfrm>
          <a:prstGeom prst="rect">
            <a:avLst/>
          </a:prstGeom>
        </p:spPr>
        <p:txBody>
          <a:bodyPr wrap="square">
            <a:spAutoFit/>
          </a:bodyPr>
          <a:lstStyle/>
          <a:p>
            <a:r>
              <a:rPr lang="en-US" dirty="0"/>
              <a:t>PowerApps has three types of variables:</a:t>
            </a:r>
            <a:endParaRPr lang="en-GB" dirty="0"/>
          </a:p>
        </p:txBody>
      </p:sp>
      <p:graphicFrame>
        <p:nvGraphicFramePr>
          <p:cNvPr id="7" name="Table 6">
            <a:extLst>
              <a:ext uri="{FF2B5EF4-FFF2-40B4-BE49-F238E27FC236}">
                <a16:creationId xmlns:a16="http://schemas.microsoft.com/office/drawing/2014/main" id="{971AA67E-3699-4E45-B7D0-F6E2237FE638}"/>
              </a:ext>
            </a:extLst>
          </p:cNvPr>
          <p:cNvGraphicFramePr>
            <a:graphicFrameLocks noGrp="1"/>
          </p:cNvGraphicFramePr>
          <p:nvPr/>
        </p:nvGraphicFramePr>
        <p:xfrm>
          <a:off x="937260" y="1697829"/>
          <a:ext cx="10584179" cy="4760122"/>
        </p:xfrm>
        <a:graphic>
          <a:graphicData uri="http://schemas.openxmlformats.org/drawingml/2006/table">
            <a:tbl>
              <a:tblPr firstRow="1" firstCol="1" bandRow="1">
                <a:tableStyleId>{17292A2E-F333-43FB-9621-5CBBE7FDCDCB}</a:tableStyleId>
              </a:tblPr>
              <a:tblGrid>
                <a:gridCol w="2646045">
                  <a:extLst>
                    <a:ext uri="{9D8B030D-6E8A-4147-A177-3AD203B41FA5}">
                      <a16:colId xmlns:a16="http://schemas.microsoft.com/office/drawing/2014/main" val="1710930915"/>
                    </a:ext>
                  </a:extLst>
                </a:gridCol>
                <a:gridCol w="1222909">
                  <a:extLst>
                    <a:ext uri="{9D8B030D-6E8A-4147-A177-3AD203B41FA5}">
                      <a16:colId xmlns:a16="http://schemas.microsoft.com/office/drawing/2014/main" val="3035240801"/>
                    </a:ext>
                  </a:extLst>
                </a:gridCol>
                <a:gridCol w="4632888">
                  <a:extLst>
                    <a:ext uri="{9D8B030D-6E8A-4147-A177-3AD203B41FA5}">
                      <a16:colId xmlns:a16="http://schemas.microsoft.com/office/drawing/2014/main" val="2285092694"/>
                    </a:ext>
                  </a:extLst>
                </a:gridCol>
                <a:gridCol w="2082337">
                  <a:extLst>
                    <a:ext uri="{9D8B030D-6E8A-4147-A177-3AD203B41FA5}">
                      <a16:colId xmlns:a16="http://schemas.microsoft.com/office/drawing/2014/main" val="1274153910"/>
                    </a:ext>
                  </a:extLst>
                </a:gridCol>
              </a:tblGrid>
              <a:tr h="727582">
                <a:tc>
                  <a:txBody>
                    <a:bodyPr/>
                    <a:lstStyle/>
                    <a:p>
                      <a:pPr>
                        <a:lnSpc>
                          <a:spcPct val="107000"/>
                        </a:lnSpc>
                        <a:spcAft>
                          <a:spcPts val="0"/>
                        </a:spcAft>
                      </a:pPr>
                      <a:r>
                        <a:rPr lang="en-GB" sz="1800" dirty="0">
                          <a:effectLst/>
                        </a:rPr>
                        <a:t>Variables type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Scope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Description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Functions that establish</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extLst>
                  <a:ext uri="{0D108BD9-81ED-4DB2-BD59-A6C34878D82A}">
                    <a16:rowId xmlns:a16="http://schemas.microsoft.com/office/drawing/2014/main" val="2340509919"/>
                  </a:ext>
                </a:extLst>
              </a:tr>
              <a:tr h="1066436">
                <a:tc>
                  <a:txBody>
                    <a:bodyPr/>
                    <a:lstStyle/>
                    <a:p>
                      <a:pPr>
                        <a:lnSpc>
                          <a:spcPct val="107000"/>
                        </a:lnSpc>
                        <a:spcAft>
                          <a:spcPts val="0"/>
                        </a:spcAft>
                      </a:pPr>
                      <a:r>
                        <a:rPr lang="en-GB" sz="1800">
                          <a:effectLst/>
                        </a:rPr>
                        <a:t>Global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Simplest to use. Holds a number, text string, Boolean, record, table, etc. that can be references from anywhere in the 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3"/>
                        </a:rPr>
                        <a:t>Set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419140466"/>
                  </a:ext>
                </a:extLst>
              </a:tr>
              <a:tr h="1331958">
                <a:tc>
                  <a:txBody>
                    <a:bodyPr/>
                    <a:lstStyle/>
                    <a:p>
                      <a:pPr>
                        <a:lnSpc>
                          <a:spcPct val="107000"/>
                        </a:lnSpc>
                        <a:spcAft>
                          <a:spcPts val="0"/>
                        </a:spcAft>
                      </a:pPr>
                      <a:r>
                        <a:rPr lang="en-GB" sz="1800">
                          <a:effectLst/>
                        </a:rPr>
                        <a:t>Context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dirty="0">
                          <a:effectLst/>
                        </a:rPr>
                        <a:t>Screen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Great for passing values to a screen, much like parameters to a procedure in other languages. Can be referenced from only one screen.</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a:effectLst/>
                          <a:hlinkClick r:id="rId4"/>
                        </a:rPr>
                        <a:t>UpdateContext</a:t>
                      </a:r>
                      <a:br>
                        <a:rPr lang="en-GB" sz="1800">
                          <a:effectLst/>
                        </a:rPr>
                      </a:br>
                      <a:r>
                        <a:rPr lang="en-GB" sz="1800" u="none" strike="noStrike">
                          <a:effectLst/>
                          <a:hlinkClick r:id="rId5"/>
                        </a:rPr>
                        <a:t>Navigate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2082258957"/>
                  </a:ext>
                </a:extLst>
              </a:tr>
              <a:tr h="1634146">
                <a:tc>
                  <a:txBody>
                    <a:bodyPr/>
                    <a:lstStyle/>
                    <a:p>
                      <a:pPr>
                        <a:lnSpc>
                          <a:spcPct val="107000"/>
                        </a:lnSpc>
                        <a:spcAft>
                          <a:spcPts val="0"/>
                        </a:spcAft>
                      </a:pPr>
                      <a:r>
                        <a:rPr lang="en-GB" sz="1800">
                          <a:effectLst/>
                        </a:rPr>
                        <a:t>Collections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Holds a table that can be referenced from anywhere in the app. Allows the contents of the table to be modified rather than being set as a whole. Can be saved to the local device for later use.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6"/>
                        </a:rPr>
                        <a:t>Collect</a:t>
                      </a:r>
                      <a:br>
                        <a:rPr lang="en-GB" sz="1800" dirty="0">
                          <a:effectLst/>
                        </a:rPr>
                      </a:br>
                      <a:r>
                        <a:rPr lang="en-GB" sz="1800" u="none" strike="noStrike" dirty="0" err="1">
                          <a:effectLst/>
                          <a:hlinkClick r:id="rId6"/>
                        </a:rPr>
                        <a:t>ClearCollect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1608981773"/>
                  </a:ext>
                </a:extLst>
              </a:tr>
            </a:tbl>
          </a:graphicData>
        </a:graphic>
      </p:graphicFrame>
    </p:spTree>
    <p:extLst>
      <p:ext uri="{BB962C8B-B14F-4D97-AF65-F5344CB8AC3E}">
        <p14:creationId xmlns:p14="http://schemas.microsoft.com/office/powerpoint/2010/main" val="1750145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4" name="Rectangle 3">
            <a:extLst>
              <a:ext uri="{FF2B5EF4-FFF2-40B4-BE49-F238E27FC236}">
                <a16:creationId xmlns:a16="http://schemas.microsoft.com/office/drawing/2014/main" id="{1FE4D592-6F1D-4C2D-B751-025DD49286FE}"/>
              </a:ext>
            </a:extLst>
          </p:cNvPr>
          <p:cNvSpPr/>
          <p:nvPr/>
        </p:nvSpPr>
        <p:spPr>
          <a:xfrm>
            <a:off x="1040786" y="1804154"/>
            <a:ext cx="6800194" cy="4247317"/>
          </a:xfrm>
          <a:prstGeom prst="rect">
            <a:avLst/>
          </a:prstGeom>
        </p:spPr>
        <p:txBody>
          <a:bodyPr wrap="square">
            <a:spAutoFit/>
          </a:bodyPr>
          <a:lstStyle/>
          <a:p>
            <a:r>
              <a:rPr lang="en-GB" dirty="0"/>
              <a:t>Global Variable</a:t>
            </a:r>
          </a:p>
          <a:p>
            <a:pPr marL="285750" indent="-285750">
              <a:buFont typeface="Arial" panose="020B0604020202020204" pitchFamily="34" charset="0"/>
              <a:buChar char="•"/>
            </a:pPr>
            <a:r>
              <a:rPr lang="en-GB" dirty="0"/>
              <a:t>Set( </a:t>
            </a:r>
            <a:r>
              <a:rPr lang="en-GB" dirty="0" err="1"/>
              <a:t>VariableName</a:t>
            </a:r>
            <a:r>
              <a:rPr lang="en-GB" dirty="0"/>
              <a:t>, Value )</a:t>
            </a:r>
          </a:p>
          <a:p>
            <a:r>
              <a:rPr lang="en-GB" dirty="0"/>
              <a:t>	Ex: Set( Name, ”Jenkins” )</a:t>
            </a:r>
          </a:p>
          <a:p>
            <a:r>
              <a:rPr lang="en-GB" dirty="0"/>
              <a:t>	      Set(Calval1,Label3.Text)</a:t>
            </a:r>
          </a:p>
          <a:p>
            <a:endParaRPr lang="en-GB" dirty="0"/>
          </a:p>
          <a:p>
            <a:endParaRPr lang="en-GB" b="1" dirty="0"/>
          </a:p>
          <a:p>
            <a:r>
              <a:rPr lang="en-GB" b="1" dirty="0"/>
              <a:t>Context Variable</a:t>
            </a:r>
          </a:p>
          <a:p>
            <a:pPr marL="285750" indent="-285750">
              <a:buFont typeface="Arial" panose="020B0604020202020204" pitchFamily="34" charset="0"/>
              <a:buChar char="•"/>
            </a:pPr>
            <a:r>
              <a:rPr lang="en-GB" dirty="0" err="1"/>
              <a:t>UpdateContext</a:t>
            </a:r>
            <a:r>
              <a:rPr lang="en-GB" dirty="0"/>
              <a:t>({</a:t>
            </a:r>
            <a:r>
              <a:rPr lang="en-GB" dirty="0" err="1"/>
              <a:t>VariableName:Value</a:t>
            </a:r>
            <a:r>
              <a:rPr lang="en-GB" dirty="0"/>
              <a:t>})</a:t>
            </a:r>
          </a:p>
          <a:p>
            <a:r>
              <a:rPr lang="en-US" dirty="0"/>
              <a:t>	Ex: </a:t>
            </a:r>
            <a:r>
              <a:rPr lang="en-US" dirty="0" err="1"/>
              <a:t>UpdateContext</a:t>
            </a:r>
            <a:r>
              <a:rPr lang="en-US" dirty="0"/>
              <a:t>( { Name: "Lily", Score: 10 } )</a:t>
            </a:r>
          </a:p>
          <a:p>
            <a:r>
              <a:rPr lang="en-US" b="1" dirty="0"/>
              <a:t>	      </a:t>
            </a:r>
            <a:r>
              <a:rPr lang="en-GB" dirty="0" err="1"/>
              <a:t>UpdateContext</a:t>
            </a:r>
            <a:r>
              <a:rPr lang="en-GB" dirty="0"/>
              <a:t>({CalVal:Label3.Text})</a:t>
            </a:r>
          </a:p>
          <a:p>
            <a:endParaRPr lang="en-US" b="1" dirty="0"/>
          </a:p>
          <a:p>
            <a:endParaRPr lang="en-US" b="1" dirty="0"/>
          </a:p>
          <a:p>
            <a:r>
              <a:rPr lang="en-GB" b="1" dirty="0"/>
              <a:t>Set Context Variable to other screen</a:t>
            </a:r>
          </a:p>
          <a:p>
            <a:pPr marL="285750" indent="-285750">
              <a:buFont typeface="Arial" panose="020B0604020202020204" pitchFamily="34" charset="0"/>
              <a:buChar char="•"/>
            </a:pPr>
            <a:r>
              <a:rPr lang="en-GB" dirty="0"/>
              <a:t>Navigate(Screen2,{</a:t>
            </a:r>
            <a:r>
              <a:rPr lang="en-GB" dirty="0" err="1"/>
              <a:t>CalValnew</a:t>
            </a:r>
            <a:r>
              <a:rPr lang="en-GB" dirty="0"/>
              <a:t>: </a:t>
            </a:r>
            <a:r>
              <a:rPr lang="en-GB" dirty="0" err="1"/>
              <a:t>CalVal</a:t>
            </a:r>
            <a:r>
              <a:rPr lang="en-GB" dirty="0"/>
              <a:t>})</a:t>
            </a:r>
          </a:p>
          <a:p>
            <a:endParaRPr lang="en-GB" dirty="0"/>
          </a:p>
        </p:txBody>
      </p:sp>
    </p:spTree>
    <p:extLst>
      <p:ext uri="{BB962C8B-B14F-4D97-AF65-F5344CB8AC3E}">
        <p14:creationId xmlns:p14="http://schemas.microsoft.com/office/powerpoint/2010/main" val="325105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Collection</a:t>
            </a:r>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1" y="2468880"/>
            <a:ext cx="10328739" cy="3554730"/>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Collect – Add new item to the collection</a:t>
            </a:r>
          </a:p>
          <a:p>
            <a:pPr lvl="1"/>
            <a:r>
              <a:rPr lang="en-US" sz="1600" dirty="0"/>
              <a:t>Collect(</a:t>
            </a:r>
            <a:r>
              <a:rPr lang="en-US" sz="1600" dirty="0" err="1"/>
              <a:t>colItems</a:t>
            </a:r>
            <a:r>
              <a:rPr lang="en-US" sz="1600" dirty="0"/>
              <a:t>, {Product:val1, Qualtity:val2})</a:t>
            </a:r>
          </a:p>
          <a:p>
            <a:r>
              <a:rPr lang="en-US" sz="2000" dirty="0"/>
              <a:t>Clear – Clear all records from the collection</a:t>
            </a:r>
          </a:p>
          <a:p>
            <a:pPr lvl="1"/>
            <a:r>
              <a:rPr lang="en-US" sz="1600" dirty="0"/>
              <a:t>Clear(</a:t>
            </a:r>
            <a:r>
              <a:rPr lang="en-US" sz="1600" dirty="0" err="1"/>
              <a:t>colItems</a:t>
            </a:r>
            <a:r>
              <a:rPr lang="en-US" sz="1600" dirty="0"/>
              <a:t>)</a:t>
            </a:r>
          </a:p>
          <a:p>
            <a:r>
              <a:rPr lang="en-US" sz="2000" dirty="0"/>
              <a:t>Remove – remove selected item from the collection</a:t>
            </a:r>
          </a:p>
          <a:p>
            <a:pPr lvl="1"/>
            <a:r>
              <a:rPr lang="en-US" sz="1600" dirty="0"/>
              <a:t>Remove(</a:t>
            </a:r>
            <a:r>
              <a:rPr lang="en-US" sz="1600" dirty="0" err="1"/>
              <a:t>colItems,ThisItem</a:t>
            </a:r>
            <a:r>
              <a:rPr lang="en-US" sz="1600" dirty="0"/>
              <a:t>)</a:t>
            </a:r>
          </a:p>
          <a:p>
            <a:r>
              <a:rPr lang="en-US" sz="2000" dirty="0" err="1"/>
              <a:t>ClearCollect</a:t>
            </a:r>
            <a:r>
              <a:rPr lang="en-US" sz="2000" dirty="0"/>
              <a:t> – Clear all records and add new item to the collection</a:t>
            </a:r>
          </a:p>
          <a:p>
            <a:pPr lvl="1"/>
            <a:r>
              <a:rPr lang="en-US" sz="1600" dirty="0" err="1"/>
              <a:t>ClearCollect</a:t>
            </a:r>
            <a:r>
              <a:rPr lang="en-US" sz="1600" dirty="0"/>
              <a:t>((</a:t>
            </a:r>
            <a:r>
              <a:rPr lang="en-US" sz="1600" dirty="0" err="1"/>
              <a:t>colItems</a:t>
            </a:r>
            <a:r>
              <a:rPr lang="en-US" sz="1600" dirty="0"/>
              <a:t>, {Product:val1, Qualtity:val2}, {Product:val3, Qualtity:val4})</a:t>
            </a:r>
          </a:p>
          <a:p>
            <a:r>
              <a:rPr lang="en-US" sz="2000" dirty="0"/>
              <a:t>Patch – Update new Item to the collection</a:t>
            </a:r>
          </a:p>
          <a:p>
            <a:pPr lvl="1"/>
            <a:r>
              <a:rPr lang="en-US" sz="1600" dirty="0"/>
              <a:t>Patch(colItems,Gallery1.Selected, {Product:val1, Qualtity:val2})</a:t>
            </a:r>
          </a:p>
          <a:p>
            <a:r>
              <a:rPr lang="en-US" sz="2000" dirty="0" err="1"/>
              <a:t>UpdateIf</a:t>
            </a:r>
            <a:r>
              <a:rPr lang="en-US" sz="2000" dirty="0"/>
              <a:t> – </a:t>
            </a:r>
            <a:r>
              <a:rPr lang="en-US" sz="2000" dirty="0" err="1"/>
              <a:t>UpdateIf</a:t>
            </a:r>
            <a:r>
              <a:rPr lang="en-US" sz="2000" dirty="0"/>
              <a:t>(</a:t>
            </a:r>
            <a:r>
              <a:rPr lang="en-US" sz="2000" dirty="0" err="1"/>
              <a:t>colItems,ID</a:t>
            </a:r>
            <a:r>
              <a:rPr lang="en-US" sz="2000" dirty="0"/>
              <a:t>= 10, {Product:val1, Qualtity:val2}, {Product:val3, Qualtity:val4})</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646331"/>
          </a:xfrm>
          <a:prstGeom prst="rect">
            <a:avLst/>
          </a:prstGeom>
        </p:spPr>
        <p:txBody>
          <a:bodyPr wrap="square">
            <a:spAutoFit/>
          </a:bodyPr>
          <a:lstStyle/>
          <a:p>
            <a:r>
              <a:rPr lang="en-GB" dirty="0"/>
              <a:t>A collection is used to store data that can be used in your app or we can say a collection is a group of items that are similar.</a:t>
            </a:r>
          </a:p>
        </p:txBody>
      </p:sp>
    </p:spTree>
    <p:extLst>
      <p:ext uri="{BB962C8B-B14F-4D97-AF65-F5344CB8AC3E}">
        <p14:creationId xmlns:p14="http://schemas.microsoft.com/office/powerpoint/2010/main" val="3185291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1</a:t>
            </a:r>
            <a:endParaRPr lang="en-GB" dirty="0"/>
          </a:p>
        </p:txBody>
      </p:sp>
      <p:pic>
        <p:nvPicPr>
          <p:cNvPr id="6" name="Picture 5">
            <a:extLst>
              <a:ext uri="{FF2B5EF4-FFF2-40B4-BE49-F238E27FC236}">
                <a16:creationId xmlns:a16="http://schemas.microsoft.com/office/drawing/2014/main" id="{A6107FA8-CA78-4A76-BD63-6B746EA422BA}"/>
              </a:ext>
            </a:extLst>
          </p:cNvPr>
          <p:cNvPicPr>
            <a:picLocks noChangeAspect="1"/>
          </p:cNvPicPr>
          <p:nvPr/>
        </p:nvPicPr>
        <p:blipFill>
          <a:blip r:embed="rId2"/>
          <a:stretch>
            <a:fillRect/>
          </a:stretch>
        </p:blipFill>
        <p:spPr>
          <a:xfrm>
            <a:off x="838200" y="1828800"/>
            <a:ext cx="10515600" cy="4411980"/>
          </a:xfrm>
          <a:prstGeom prst="rect">
            <a:avLst/>
          </a:prstGeom>
        </p:spPr>
      </p:pic>
    </p:spTree>
    <p:extLst>
      <p:ext uri="{BB962C8B-B14F-4D97-AF65-F5344CB8AC3E}">
        <p14:creationId xmlns:p14="http://schemas.microsoft.com/office/powerpoint/2010/main" val="3419236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2</a:t>
            </a:r>
            <a:endParaRPr lang="en-GB" dirty="0"/>
          </a:p>
        </p:txBody>
      </p:sp>
      <p:pic>
        <p:nvPicPr>
          <p:cNvPr id="2" name="Picture 1">
            <a:extLst>
              <a:ext uri="{FF2B5EF4-FFF2-40B4-BE49-F238E27FC236}">
                <a16:creationId xmlns:a16="http://schemas.microsoft.com/office/drawing/2014/main" id="{F671E4E3-8C58-4041-8059-E197A2A356CB}"/>
              </a:ext>
            </a:extLst>
          </p:cNvPr>
          <p:cNvPicPr>
            <a:picLocks noChangeAspect="1"/>
          </p:cNvPicPr>
          <p:nvPr/>
        </p:nvPicPr>
        <p:blipFill>
          <a:blip r:embed="rId2"/>
          <a:stretch>
            <a:fillRect/>
          </a:stretch>
        </p:blipFill>
        <p:spPr>
          <a:xfrm>
            <a:off x="838200" y="1628373"/>
            <a:ext cx="11353800" cy="3601254"/>
          </a:xfrm>
          <a:prstGeom prst="rect">
            <a:avLst/>
          </a:prstGeom>
        </p:spPr>
      </p:pic>
    </p:spTree>
    <p:extLst>
      <p:ext uri="{BB962C8B-B14F-4D97-AF65-F5344CB8AC3E}">
        <p14:creationId xmlns:p14="http://schemas.microsoft.com/office/powerpoint/2010/main" val="2878830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7546466" cy="1240734"/>
          </a:xfrm>
        </p:spPr>
        <p:txBody>
          <a:bodyPr vert="horz" lIns="91440" tIns="45720" rIns="91440" bIns="45720" rtlCol="0" anchor="ctr">
            <a:normAutofit/>
          </a:bodyPr>
          <a:lstStyle/>
          <a:p>
            <a:r>
              <a:rPr lang="en-GB" sz="5400" dirty="0"/>
              <a:t>Patch, Defaults, Update If</a:t>
            </a:r>
            <a:endParaRPr lang="en-US" sz="5100" b="1" dirty="0"/>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0" y="3639382"/>
            <a:ext cx="10328739" cy="259461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i="1" dirty="0">
                <a:solidFill>
                  <a:srgbClr val="00B050"/>
                </a:solidFill>
              </a:rPr>
              <a:t>Patch(</a:t>
            </a:r>
            <a:r>
              <a:rPr lang="en-GB" sz="2000" i="1" dirty="0" err="1">
                <a:solidFill>
                  <a:srgbClr val="00B050"/>
                </a:solidFill>
              </a:rPr>
              <a:t>ListName,Defaults</a:t>
            </a:r>
            <a:r>
              <a:rPr lang="en-GB" sz="2000" i="1" dirty="0">
                <a:solidFill>
                  <a:srgbClr val="00B050"/>
                </a:solidFill>
              </a:rPr>
              <a:t>(</a:t>
            </a:r>
            <a:r>
              <a:rPr lang="en-GB" sz="2000" i="1" dirty="0" err="1">
                <a:solidFill>
                  <a:srgbClr val="00B050"/>
                </a:solidFill>
              </a:rPr>
              <a:t>ListName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Title:txtticketname.Text</a:t>
            </a:r>
            <a:r>
              <a:rPr lang="en-GB" sz="2000" i="1" dirty="0">
                <a:solidFill>
                  <a:srgbClr val="00B050"/>
                </a:solidFill>
              </a:rPr>
              <a:t>,</a:t>
            </a:r>
          </a:p>
          <a:p>
            <a:pPr marL="0" indent="0">
              <a:buNone/>
            </a:pPr>
            <a:r>
              <a:rPr lang="en-GB" sz="2000" i="1" dirty="0">
                <a:solidFill>
                  <a:srgbClr val="00B050"/>
                </a:solidFill>
              </a:rPr>
              <a:t>    Priority: </a:t>
            </a:r>
            <a:r>
              <a:rPr lang="en-GB" sz="2000" i="1" dirty="0" err="1">
                <a:solidFill>
                  <a:srgbClr val="00B050"/>
                </a:solidFill>
              </a:rPr>
              <a:t>CreateTicketScreenPriorityDropDown.SelectedText.Value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TaskStatus:DropDown.SelectedText.Value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Description:TaskDescription.Txext</a:t>
            </a:r>
            <a:r>
              <a:rPr lang="en-GB" sz="2000" i="1" dirty="0">
                <a:solidFill>
                  <a:srgbClr val="00B050"/>
                </a:solidFill>
              </a:rPr>
              <a:t> </a:t>
            </a:r>
          </a:p>
          <a:p>
            <a:pPr marL="0" indent="0">
              <a:buNone/>
            </a:pPr>
            <a:r>
              <a:rPr lang="en-GB" sz="2000" i="1" dirty="0">
                <a:solidFill>
                  <a:srgbClr val="00B050"/>
                </a:solidFill>
              </a:rPr>
              <a:t>});</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2308324"/>
          </a:xfrm>
          <a:prstGeom prst="rect">
            <a:avLst/>
          </a:prstGeom>
        </p:spPr>
        <p:txBody>
          <a:bodyPr wrap="square">
            <a:spAutoFit/>
          </a:bodyPr>
          <a:lstStyle/>
          <a:p>
            <a:r>
              <a:rPr lang="en-US" dirty="0"/>
              <a:t>Use the Patch function to modify records in complex situations, such as when you perform updates that require no user interaction or use forms that span multiple screens.</a:t>
            </a:r>
          </a:p>
          <a:p>
            <a:endParaRPr lang="en-US" dirty="0"/>
          </a:p>
          <a:p>
            <a:r>
              <a:rPr lang="en-US" dirty="0"/>
              <a:t>In less complex situations, you can use the Edit form control to update records in a data source more easily. When you add an Edit form control, you provide users with a form to fill in and then save the changes to a data source</a:t>
            </a:r>
          </a:p>
          <a:p>
            <a:endParaRPr lang="en-US" dirty="0"/>
          </a:p>
          <a:p>
            <a:r>
              <a:rPr lang="en-US" dirty="0"/>
              <a:t>Use Patch with the Defaults function to create records. Use this behavior to build a single screen for both creating and editing records.</a:t>
            </a:r>
            <a:endParaRPr lang="en-GB" dirty="0"/>
          </a:p>
        </p:txBody>
      </p:sp>
    </p:spTree>
    <p:extLst>
      <p:ext uri="{BB962C8B-B14F-4D97-AF65-F5344CB8AC3E}">
        <p14:creationId xmlns:p14="http://schemas.microsoft.com/office/powerpoint/2010/main" val="670038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3B5F-4757-4762-AFC4-EA1C358E32CD}"/>
              </a:ext>
            </a:extLst>
          </p:cNvPr>
          <p:cNvSpPr>
            <a:spLocks noGrp="1"/>
          </p:cNvSpPr>
          <p:nvPr>
            <p:ph type="title"/>
          </p:nvPr>
        </p:nvSpPr>
        <p:spPr/>
        <p:txBody>
          <a:bodyPr/>
          <a:lstStyle/>
          <a:p>
            <a:r>
              <a:rPr lang="en-GB" sz="5400" dirty="0"/>
              <a:t>Disambiguation operator</a:t>
            </a:r>
          </a:p>
        </p:txBody>
      </p:sp>
      <p:sp>
        <p:nvSpPr>
          <p:cNvPr id="3" name="Content Placeholder 2">
            <a:extLst>
              <a:ext uri="{FF2B5EF4-FFF2-40B4-BE49-F238E27FC236}">
                <a16:creationId xmlns:a16="http://schemas.microsoft.com/office/drawing/2014/main" id="{D01BFCD5-BFBE-431C-AA01-BA76FC9F95A1}"/>
              </a:ext>
            </a:extLst>
          </p:cNvPr>
          <p:cNvSpPr>
            <a:spLocks noGrp="1"/>
          </p:cNvSpPr>
          <p:nvPr>
            <p:ph idx="1"/>
          </p:nvPr>
        </p:nvSpPr>
        <p:spPr/>
        <p:txBody>
          <a:bodyPr>
            <a:normAutofit/>
          </a:bodyPr>
          <a:lstStyle/>
          <a:p>
            <a:pPr algn="just">
              <a:lnSpc>
                <a:spcPct val="150000"/>
              </a:lnSpc>
              <a:buFont typeface="Wingdings" panose="05000000000000000000" pitchFamily="2" charset="2"/>
              <a:buChar char="ü"/>
            </a:pPr>
            <a:r>
              <a:rPr lang="en-US" sz="2000" b="0" i="0" dirty="0">
                <a:solidFill>
                  <a:srgbClr val="171717"/>
                </a:solidFill>
                <a:effectLst/>
              </a:rPr>
              <a:t>Field names added with the record scope override the same names from elsewhere in the app. When this happens, you can still access values from outside the record scope with the </a:t>
            </a:r>
            <a:r>
              <a:rPr lang="en-US" sz="2000" b="1" i="0" dirty="0">
                <a:solidFill>
                  <a:srgbClr val="171717"/>
                </a:solidFill>
                <a:effectLst/>
              </a:rPr>
              <a:t>@</a:t>
            </a:r>
            <a:r>
              <a:rPr lang="en-US" sz="2000" b="0" i="0" dirty="0">
                <a:solidFill>
                  <a:srgbClr val="171717"/>
                </a:solidFill>
                <a:effectLst/>
              </a:rPr>
              <a:t> disambiguation operator</a:t>
            </a:r>
            <a:endParaRPr lang="en-GB" sz="2000" dirty="0"/>
          </a:p>
          <a:p>
            <a:pPr algn="just">
              <a:lnSpc>
                <a:spcPct val="150000"/>
              </a:lnSpc>
              <a:buFont typeface="Wingdings" panose="05000000000000000000" pitchFamily="2" charset="2"/>
              <a:buChar char="ü"/>
            </a:pPr>
            <a:r>
              <a:rPr lang="en-US" sz="2000" b="0" i="0" dirty="0">
                <a:solidFill>
                  <a:srgbClr val="171717"/>
                </a:solidFill>
                <a:effectLst/>
              </a:rPr>
              <a:t>To access global values, such as data sources, collections, and context variables, use the pattern </a:t>
            </a:r>
            <a:r>
              <a:rPr lang="en-US" sz="2000" b="1" i="0" dirty="0">
                <a:solidFill>
                  <a:srgbClr val="171717"/>
                </a:solidFill>
                <a:effectLst/>
              </a:rPr>
              <a:t>[@</a:t>
            </a:r>
            <a:r>
              <a:rPr lang="en-US" sz="2000" b="0" i="1" dirty="0">
                <a:solidFill>
                  <a:srgbClr val="171717"/>
                </a:solidFill>
                <a:effectLst/>
              </a:rPr>
              <a:t>ObjectName</a:t>
            </a:r>
            <a:r>
              <a:rPr lang="en-US" sz="2000" b="1" i="0" dirty="0">
                <a:solidFill>
                  <a:srgbClr val="171717"/>
                </a:solidFill>
                <a:effectLst/>
              </a:rPr>
              <a:t>]</a:t>
            </a:r>
            <a:r>
              <a:rPr lang="en-US" sz="2000" b="0" i="0" dirty="0">
                <a:solidFill>
                  <a:srgbClr val="171717"/>
                </a:solidFill>
                <a:effectLst/>
              </a:rPr>
              <a:t> (without a table designation).</a:t>
            </a:r>
          </a:p>
          <a:p>
            <a:pPr marL="0" indent="0">
              <a:lnSpc>
                <a:spcPct val="150000"/>
              </a:lnSpc>
              <a:buNone/>
            </a:pPr>
            <a:endParaRPr lang="en-GB" sz="2000" dirty="0"/>
          </a:p>
        </p:txBody>
      </p:sp>
    </p:spTree>
    <p:extLst>
      <p:ext uri="{BB962C8B-B14F-4D97-AF65-F5344CB8AC3E}">
        <p14:creationId xmlns:p14="http://schemas.microsoft.com/office/powerpoint/2010/main" val="3301460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0615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29029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1" i="0" u="none" strike="noStrike" kern="1200" cap="none" spc="0" normalizeH="0" baseline="0" noProof="0" dirty="0">
                <a:ln>
                  <a:noFill/>
                </a:ln>
                <a:solidFill>
                  <a:srgbClr val="4C5A67"/>
                </a:solidFill>
                <a:effectLst/>
                <a:uLnTx/>
                <a:uFillTx/>
                <a:latin typeface="Calibri" panose="020F0502020204030204"/>
                <a:ea typeface="+mn-ea"/>
                <a:cs typeface="+mn-cs"/>
              </a:rPr>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lvl="0" indent="0" algn="l" defTabSz="914400" rtl="0" eaLnBrk="1" fontAlgn="auto" latinLnBrk="0" hangingPunct="1">
              <a:lnSpc>
                <a:spcPts val="1939"/>
              </a:lnSpc>
              <a:spcBef>
                <a:spcPts val="345"/>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Built on the Common Data Service for Apps  Start with a data model, relationships, and  business processes</a:t>
            </a:r>
          </a:p>
          <a:p>
            <a:pPr marL="12700" marR="0" lvl="0" indent="0" algn="just" defTabSz="914400" rtl="0" eaLnBrk="1" fontAlgn="auto" latinLnBrk="0" hangingPunct="1">
              <a:lnSpc>
                <a:spcPts val="1925"/>
              </a:lnSpc>
              <a:spcBef>
                <a:spcPts val="0"/>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6E48D78-03FE-40F8-8A46-0C51B7AA2504}"/>
              </a:ext>
            </a:extLst>
          </p:cNvPr>
          <p:cNvSpPr/>
          <p:nvPr/>
        </p:nvSpPr>
        <p:spPr>
          <a:xfrm>
            <a:off x="6096000" y="437170"/>
            <a:ext cx="5505342" cy="596537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C00C30E-5D01-4068-907B-C9FE9B4C8AA5}"/>
              </a:ext>
            </a:extLst>
          </p:cNvPr>
          <p:cNvSpPr/>
          <p:nvPr/>
        </p:nvSpPr>
        <p:spPr>
          <a:xfrm>
            <a:off x="1169127" y="4660612"/>
            <a:ext cx="4480321" cy="1477328"/>
          </a:xfrm>
          <a:prstGeom prst="rect">
            <a:avLst/>
          </a:prstGeom>
        </p:spPr>
        <p:txBody>
          <a:bodyPr wrap="square">
            <a:spAutoFit/>
          </a:bodyPr>
          <a:lstStyle/>
          <a:p>
            <a:r>
              <a:rPr lang="en-GB" b="1" dirty="0"/>
              <a:t>Canvas apps</a:t>
            </a:r>
          </a:p>
          <a:p>
            <a:r>
              <a:rPr lang="en-GB" dirty="0"/>
              <a:t>Start with user experience  WYSIWYG designer</a:t>
            </a:r>
          </a:p>
          <a:p>
            <a:r>
              <a:rPr lang="en-GB" dirty="0"/>
              <a:t>Role-based apps</a:t>
            </a:r>
          </a:p>
          <a:p>
            <a:r>
              <a:rPr lang="en-GB" dirty="0"/>
              <a:t>Mash up data from 484+ sources</a:t>
            </a:r>
          </a:p>
        </p:txBody>
      </p:sp>
    </p:spTree>
    <p:extLst>
      <p:ext uri="{BB962C8B-B14F-4D97-AF65-F5344CB8AC3E}">
        <p14:creationId xmlns:p14="http://schemas.microsoft.com/office/powerpoint/2010/main" val="10717934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4000" spc="-5" dirty="0">
                <a:solidFill>
                  <a:srgbClr val="3E2582"/>
                </a:solidFill>
                <a:latin typeface="Arial"/>
                <a:cs typeface="Arial"/>
              </a:rPr>
              <a:t>Data </a:t>
            </a:r>
            <a:r>
              <a:rPr sz="4000" spc="-10" dirty="0">
                <a:solidFill>
                  <a:srgbClr val="3E2582"/>
                </a:solidFill>
                <a:latin typeface="Arial"/>
                <a:cs typeface="Arial"/>
              </a:rPr>
              <a:t>model</a:t>
            </a:r>
            <a:r>
              <a:rPr sz="4000" spc="-15" dirty="0">
                <a:solidFill>
                  <a:srgbClr val="3E2582"/>
                </a:solidFill>
                <a:latin typeface="Arial"/>
                <a:cs typeface="Arial"/>
              </a:rPr>
              <a:t> </a:t>
            </a:r>
            <a:r>
              <a:rPr sz="4000" spc="-5" dirty="0">
                <a:solidFill>
                  <a:srgbClr val="3E2582"/>
                </a:solidFill>
                <a:latin typeface="Arial"/>
                <a:cs typeface="Arial"/>
              </a:rPr>
              <a:t>design</a:t>
            </a:r>
            <a:endParaRPr sz="4000">
              <a:latin typeface="Arial"/>
              <a:cs typeface="Arial"/>
            </a:endParaRPr>
          </a:p>
        </p:txBody>
      </p:sp>
      <p:sp>
        <p:nvSpPr>
          <p:cNvPr id="3" name="object 3"/>
          <p:cNvSpPr txBox="1"/>
          <p:nvPr/>
        </p:nvSpPr>
        <p:spPr>
          <a:xfrm>
            <a:off x="711200" y="2309875"/>
            <a:ext cx="2588260" cy="2305685"/>
          </a:xfrm>
          <a:prstGeom prst="rect">
            <a:avLst/>
          </a:prstGeom>
        </p:spPr>
        <p:txBody>
          <a:bodyPr vert="horz" wrap="square" lIns="0" tIns="102235" rIns="0" bIns="0" rtlCol="0">
            <a:spAutoFit/>
          </a:bodyPr>
          <a:lstStyle/>
          <a:p>
            <a:pPr marL="372110" indent="-359410">
              <a:lnSpc>
                <a:spcPct val="100000"/>
              </a:lnSpc>
              <a:spcBef>
                <a:spcPts val="805"/>
              </a:spcBef>
              <a:buChar char="•"/>
              <a:tabLst>
                <a:tab pos="372110" algn="l"/>
                <a:tab pos="372745" algn="l"/>
              </a:tabLst>
            </a:pPr>
            <a:r>
              <a:rPr sz="2400" spc="-5" dirty="0">
                <a:latin typeface="Arial"/>
                <a:cs typeface="Arial"/>
              </a:rPr>
              <a:t>Option</a:t>
            </a:r>
            <a:r>
              <a:rPr sz="2400" spc="-10" dirty="0">
                <a:latin typeface="Arial"/>
                <a:cs typeface="Arial"/>
              </a:rPr>
              <a:t> </a:t>
            </a:r>
            <a:r>
              <a:rPr sz="2400" dirty="0">
                <a:latin typeface="Arial"/>
                <a:cs typeface="Arial"/>
              </a:rPr>
              <a:t>Sets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Entities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Fields Data</a:t>
            </a:r>
            <a:r>
              <a:rPr sz="2400" spc="-50" dirty="0">
                <a:latin typeface="Arial"/>
                <a:cs typeface="Arial"/>
              </a:rPr>
              <a:t> </a:t>
            </a:r>
            <a:r>
              <a:rPr sz="2400" dirty="0">
                <a:latin typeface="Arial"/>
                <a:cs typeface="Arial"/>
              </a:rPr>
              <a:t>type</a:t>
            </a:r>
            <a:endParaRPr sz="2400">
              <a:latin typeface="Arial"/>
              <a:cs typeface="Arial"/>
            </a:endParaRPr>
          </a:p>
          <a:p>
            <a:pPr marL="372110" indent="-359410">
              <a:lnSpc>
                <a:spcPct val="100000"/>
              </a:lnSpc>
              <a:spcBef>
                <a:spcPts val="720"/>
              </a:spcBef>
              <a:buChar char="•"/>
              <a:tabLst>
                <a:tab pos="372110" algn="l"/>
                <a:tab pos="372745" algn="l"/>
              </a:tabLst>
            </a:pPr>
            <a:r>
              <a:rPr sz="2400" spc="-5" dirty="0">
                <a:latin typeface="Arial"/>
                <a:cs typeface="Arial"/>
              </a:rPr>
              <a:t>Relationships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a:t>
            </a:r>
            <a:r>
              <a:rPr sz="2400" spc="5" dirty="0">
                <a:latin typeface="Arial"/>
                <a:cs typeface="Arial"/>
              </a:rPr>
              <a:t> </a:t>
            </a:r>
            <a:r>
              <a:rPr sz="2400" spc="-5" dirty="0">
                <a:latin typeface="Arial"/>
                <a:cs typeface="Arial"/>
              </a:rPr>
              <a:t>mapping</a:t>
            </a:r>
            <a:endParaRPr sz="2400">
              <a:latin typeface="Arial"/>
              <a:cs typeface="Arial"/>
            </a:endParaRPr>
          </a:p>
        </p:txBody>
      </p:sp>
      <p:sp>
        <p:nvSpPr>
          <p:cNvPr id="5" name="object 5"/>
          <p:cNvSpPr/>
          <p:nvPr/>
        </p:nvSpPr>
        <p:spPr>
          <a:xfrm>
            <a:off x="5611367" y="2456688"/>
            <a:ext cx="5818632" cy="32095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9096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4267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34445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444604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13675" y="597863"/>
            <a:ext cx="6316576" cy="2069988"/>
          </a:xfrm>
        </p:spPr>
        <p:txBody>
          <a:bodyPr vert="horz" lIns="91440" tIns="45720" rIns="91440" bIns="45720" rtlCol="0" anchor="ctr">
            <a:normAutofit/>
          </a:bodyPr>
          <a:lstStyle/>
          <a:p>
            <a:pPr algn="ctr"/>
            <a:r>
              <a:rPr lang="en-US" sz="5100" b="1" dirty="0"/>
              <a:t>Use case</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TextBox 2">
            <a:extLst>
              <a:ext uri="{FF2B5EF4-FFF2-40B4-BE49-F238E27FC236}">
                <a16:creationId xmlns:a16="http://schemas.microsoft.com/office/drawing/2014/main" id="{B36E1A61-D087-4F83-A3FB-A5109E717A62}"/>
              </a:ext>
            </a:extLst>
          </p:cNvPr>
          <p:cNvSpPr txBox="1"/>
          <p:nvPr/>
        </p:nvSpPr>
        <p:spPr>
          <a:xfrm>
            <a:off x="6607630" y="2667851"/>
            <a:ext cx="3181255" cy="369332"/>
          </a:xfrm>
          <a:prstGeom prst="rect">
            <a:avLst/>
          </a:prstGeom>
          <a:noFill/>
        </p:spPr>
        <p:txBody>
          <a:bodyPr wrap="none" rtlCol="0">
            <a:spAutoFit/>
          </a:bodyPr>
          <a:lstStyle/>
          <a:p>
            <a:r>
              <a:rPr lang="en-GB" dirty="0"/>
              <a:t>Develop a Helpdesk application</a:t>
            </a:r>
          </a:p>
        </p:txBody>
      </p:sp>
    </p:spTree>
    <p:extLst>
      <p:ext uri="{BB962C8B-B14F-4D97-AF65-F5344CB8AC3E}">
        <p14:creationId xmlns:p14="http://schemas.microsoft.com/office/powerpoint/2010/main" val="1416939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Data Service(Data</a:t>
              </a:r>
              <a:r>
                <a:rPr lang="en-US" sz="1600" b="1" kern="0" dirty="0">
                  <a:solidFill>
                    <a:srgbClr val="1A1A1A"/>
                  </a:solidFill>
                  <a:latin typeface="Segoe UI"/>
                  <a:cs typeface="Segoe UI" pitchFamily="34" charset="0"/>
                </a:rPr>
                <a:t> verse)</a:t>
              </a:r>
              <a:endPar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140-EFD6-46B2-B616-E88E14C1DE46}"/>
              </a:ext>
            </a:extLst>
          </p:cNvPr>
          <p:cNvSpPr>
            <a:spLocks noGrp="1"/>
          </p:cNvSpPr>
          <p:nvPr>
            <p:ph type="title"/>
          </p:nvPr>
        </p:nvSpPr>
        <p:spPr/>
        <p:txBody>
          <a:bodyPr>
            <a:normAutofit/>
          </a:bodyPr>
          <a:lstStyle/>
          <a:p>
            <a:r>
              <a:rPr lang="en-US" sz="4000" dirty="0">
                <a:solidFill>
                  <a:schemeClr val="accent1"/>
                </a:solidFill>
              </a:rPr>
              <a:t>For Developers: Extending PowerApps and Flow</a:t>
            </a:r>
            <a:endParaRPr lang="en-GB" sz="4000" dirty="0">
              <a:solidFill>
                <a:schemeClr val="accent1"/>
              </a:solidFill>
            </a:endParaRPr>
          </a:p>
        </p:txBody>
      </p:sp>
      <p:sp>
        <p:nvSpPr>
          <p:cNvPr id="4" name="Text Placeholder 3">
            <a:extLst>
              <a:ext uri="{FF2B5EF4-FFF2-40B4-BE49-F238E27FC236}">
                <a16:creationId xmlns:a16="http://schemas.microsoft.com/office/drawing/2014/main" id="{79836827-40B1-42A7-A13D-DAC3E54A109A}"/>
              </a:ext>
            </a:extLst>
          </p:cNvPr>
          <p:cNvSpPr txBox="1">
            <a:spLocks/>
          </p:cNvSpPr>
          <p:nvPr/>
        </p:nvSpPr>
        <p:spPr>
          <a:xfrm>
            <a:off x="838200" y="2125980"/>
            <a:ext cx="10747375" cy="42291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2800" dirty="0">
                <a:solidFill>
                  <a:schemeClr val="tx1"/>
                </a:solidFill>
              </a:rPr>
              <a:t>Adding custom data sources to PowerApps</a:t>
            </a:r>
          </a:p>
          <a:p>
            <a:pPr marL="342900" indent="-342900">
              <a:lnSpc>
                <a:spcPct val="150000"/>
              </a:lnSpc>
              <a:buFont typeface="Wingdings" panose="05000000000000000000" pitchFamily="2" charset="2"/>
              <a:buChar char="§"/>
            </a:pPr>
            <a:r>
              <a:rPr lang="en-US" sz="2800" dirty="0">
                <a:solidFill>
                  <a:schemeClr val="tx1"/>
                </a:solidFill>
              </a:rPr>
              <a:t>Extending PowerApps language through Azure API Apps</a:t>
            </a:r>
          </a:p>
          <a:p>
            <a:pPr marL="342900" indent="-342900">
              <a:lnSpc>
                <a:spcPct val="150000"/>
              </a:lnSpc>
              <a:buFont typeface="Wingdings" panose="05000000000000000000" pitchFamily="2" charset="2"/>
              <a:buChar char="§"/>
            </a:pPr>
            <a:r>
              <a:rPr lang="en-US" sz="2800" dirty="0">
                <a:solidFill>
                  <a:schemeClr val="tx1"/>
                </a:solidFill>
              </a:rPr>
              <a:t>Extending PowerApps with Azure Functions</a:t>
            </a:r>
          </a:p>
          <a:p>
            <a:pPr marL="342900" indent="-342900">
              <a:lnSpc>
                <a:spcPct val="150000"/>
              </a:lnSpc>
              <a:buFont typeface="Wingdings" panose="05000000000000000000" pitchFamily="2" charset="2"/>
              <a:buChar char="§"/>
            </a:pPr>
            <a:r>
              <a:rPr lang="en-US" sz="2800" dirty="0">
                <a:solidFill>
                  <a:schemeClr val="tx1"/>
                </a:solidFill>
              </a:rPr>
              <a:t>Exchanging data from PowerApps with 3rd party system using Azure Service Bus</a:t>
            </a:r>
          </a:p>
          <a:p>
            <a:pPr marL="342900" indent="-342900">
              <a:lnSpc>
                <a:spcPct val="150000"/>
              </a:lnSpc>
              <a:buFont typeface="Wingdings" panose="05000000000000000000" pitchFamily="2" charset="2"/>
              <a:buChar char="§"/>
            </a:pPr>
            <a:r>
              <a:rPr lang="en-US" sz="2800" dirty="0">
                <a:solidFill>
                  <a:schemeClr val="tx1"/>
                </a:solidFill>
              </a:rPr>
              <a:t>Using Azure API Apps to create custom Flow Action</a:t>
            </a:r>
          </a:p>
        </p:txBody>
      </p:sp>
    </p:spTree>
    <p:extLst>
      <p:ext uri="{BB962C8B-B14F-4D97-AF65-F5344CB8AC3E}">
        <p14:creationId xmlns:p14="http://schemas.microsoft.com/office/powerpoint/2010/main" val="34449586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5D296-4E23-493E-8322-A46AABFDD563}"/>
              </a:ext>
            </a:extLst>
          </p:cNvPr>
          <p:cNvSpPr>
            <a:spLocks noGrp="1"/>
          </p:cNvSpPr>
          <p:nvPr>
            <p:ph type="title"/>
          </p:nvPr>
        </p:nvSpPr>
        <p:spPr/>
        <p:txBody>
          <a:bodyPr/>
          <a:lstStyle/>
          <a:p>
            <a:r>
              <a:rPr lang="en-GB" dirty="0">
                <a:solidFill>
                  <a:schemeClr val="accent1"/>
                </a:solidFill>
              </a:rPr>
              <a:t>Warning</a:t>
            </a:r>
          </a:p>
        </p:txBody>
      </p:sp>
      <p:sp>
        <p:nvSpPr>
          <p:cNvPr id="6" name="Text Placeholder 2">
            <a:extLst>
              <a:ext uri="{FF2B5EF4-FFF2-40B4-BE49-F238E27FC236}">
                <a16:creationId xmlns:a16="http://schemas.microsoft.com/office/drawing/2014/main" id="{F23E2EEC-5AFE-43B8-B1B2-7D32C2BD9D09}"/>
              </a:ext>
            </a:extLst>
          </p:cNvPr>
          <p:cNvSpPr txBox="1">
            <a:spLocks/>
          </p:cNvSpPr>
          <p:nvPr/>
        </p:nvSpPr>
        <p:spPr>
          <a:xfrm>
            <a:off x="838200" y="1626499"/>
            <a:ext cx="11006138" cy="4809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PowerApps are published as a Minimum Viable Product: things are changing. Prepare for change, and make your plans flexible.</a:t>
            </a:r>
            <a:br>
              <a:rPr lang="en-US" dirty="0"/>
            </a:br>
            <a:endParaRPr lang="en-US" dirty="0"/>
          </a:p>
          <a:p>
            <a:r>
              <a:rPr lang="en-US" dirty="0"/>
              <a:t>First prove that feature you require is supported by PowerApps, or is at least on the roadmap, to avoid dead-ends. </a:t>
            </a:r>
            <a:br>
              <a:rPr lang="en-US" dirty="0"/>
            </a:br>
            <a:endParaRPr lang="en-US" dirty="0"/>
          </a:p>
          <a:p>
            <a:r>
              <a:rPr lang="en-US" dirty="0"/>
              <a:t>Don’t overpromise.</a:t>
            </a:r>
          </a:p>
          <a:p>
            <a:pPr lvl="1"/>
            <a:r>
              <a:rPr lang="en-US" dirty="0"/>
              <a:t>You might end up deploying hacks as workarounds</a:t>
            </a:r>
          </a:p>
        </p:txBody>
      </p:sp>
    </p:spTree>
    <p:extLst>
      <p:ext uri="{BB962C8B-B14F-4D97-AF65-F5344CB8AC3E}">
        <p14:creationId xmlns:p14="http://schemas.microsoft.com/office/powerpoint/2010/main" val="39749194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PowerApps Documentation</a:t>
            </a:r>
            <a:endParaRPr lang="en-GB" dirty="0"/>
          </a:p>
        </p:txBody>
      </p:sp>
      <p:pic>
        <p:nvPicPr>
          <p:cNvPr id="6" name="Picture 5">
            <a:hlinkClick r:id="rId3"/>
            <a:extLst>
              <a:ext uri="{FF2B5EF4-FFF2-40B4-BE49-F238E27FC236}">
                <a16:creationId xmlns:a16="http://schemas.microsoft.com/office/drawing/2014/main" id="{1E283BC8-F4F9-496D-A926-8B3755B295C5}"/>
              </a:ext>
            </a:extLst>
          </p:cNvPr>
          <p:cNvPicPr>
            <a:picLocks noChangeAspect="1"/>
          </p:cNvPicPr>
          <p:nvPr/>
        </p:nvPicPr>
        <p:blipFill>
          <a:blip r:embed="rId4"/>
          <a:stretch>
            <a:fillRect/>
          </a:stretch>
        </p:blipFill>
        <p:spPr>
          <a:xfrm>
            <a:off x="0" y="1314521"/>
            <a:ext cx="12192000" cy="5543479"/>
          </a:xfrm>
          <a:prstGeom prst="rect">
            <a:avLst/>
          </a:prstGeom>
        </p:spPr>
      </p:pic>
    </p:spTree>
    <p:extLst>
      <p:ext uri="{BB962C8B-B14F-4D97-AF65-F5344CB8AC3E}">
        <p14:creationId xmlns:p14="http://schemas.microsoft.com/office/powerpoint/2010/main" val="2607691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FDB3-F9CC-425F-93DF-58CF8C52E080}"/>
              </a:ext>
            </a:extLst>
          </p:cNvPr>
          <p:cNvSpPr>
            <a:spLocks noGrp="1"/>
          </p:cNvSpPr>
          <p:nvPr>
            <p:ph type="title"/>
          </p:nvPr>
        </p:nvSpPr>
        <p:spPr/>
        <p:txBody>
          <a:bodyPr/>
          <a:lstStyle/>
          <a:p>
            <a:r>
              <a:rPr lang="en-US" dirty="0"/>
              <a:t>aka.ms/</a:t>
            </a:r>
            <a:r>
              <a:rPr lang="en-US" dirty="0" err="1"/>
              <a:t>PowerAppsCommunity</a:t>
            </a:r>
            <a:endParaRPr lang="en-US" dirty="0"/>
          </a:p>
        </p:txBody>
      </p:sp>
      <p:pic>
        <p:nvPicPr>
          <p:cNvPr id="3" name="Picture 2">
            <a:extLst>
              <a:ext uri="{FF2B5EF4-FFF2-40B4-BE49-F238E27FC236}">
                <a16:creationId xmlns:a16="http://schemas.microsoft.com/office/drawing/2014/main" id="{25CE72DA-BB88-4B29-A5AD-0FE2F0D3FBD1}"/>
              </a:ext>
            </a:extLst>
          </p:cNvPr>
          <p:cNvPicPr>
            <a:picLocks noChangeAspect="1"/>
          </p:cNvPicPr>
          <p:nvPr/>
        </p:nvPicPr>
        <p:blipFill>
          <a:blip r:embed="rId2"/>
          <a:stretch>
            <a:fillRect/>
          </a:stretch>
        </p:blipFill>
        <p:spPr>
          <a:xfrm>
            <a:off x="1769744" y="1379710"/>
            <a:ext cx="8652511" cy="511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98642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6F8A98-5AF2-40DF-9592-BCACBE591E74}"/>
              </a:ext>
            </a:extLst>
          </p:cNvPr>
          <p:cNvPicPr>
            <a:picLocks noChangeAspect="1"/>
          </p:cNvPicPr>
          <p:nvPr/>
        </p:nvPicPr>
        <p:blipFill>
          <a:blip r:embed="rId2"/>
          <a:stretch>
            <a:fillRect/>
          </a:stretch>
        </p:blipFill>
        <p:spPr>
          <a:xfrm>
            <a:off x="380504" y="428625"/>
            <a:ext cx="11430991" cy="6431837"/>
          </a:xfrm>
          <a:prstGeom prst="rect">
            <a:avLst/>
          </a:prstGeom>
        </p:spPr>
      </p:pic>
      <p:pic>
        <p:nvPicPr>
          <p:cNvPr id="5" name="Picture 4">
            <a:extLst>
              <a:ext uri="{FF2B5EF4-FFF2-40B4-BE49-F238E27FC236}">
                <a16:creationId xmlns:a16="http://schemas.microsoft.com/office/drawing/2014/main" id="{CF9DF8D0-13D9-42B2-8E65-A5E1EF406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8625"/>
            <a:ext cx="11430000" cy="6429375"/>
          </a:xfrm>
          <a:prstGeom prst="rect">
            <a:avLst/>
          </a:prstGeom>
        </p:spPr>
      </p:pic>
      <p:sp>
        <p:nvSpPr>
          <p:cNvPr id="3" name="Rectangle 2">
            <a:extLst>
              <a:ext uri="{FF2B5EF4-FFF2-40B4-BE49-F238E27FC236}">
                <a16:creationId xmlns:a16="http://schemas.microsoft.com/office/drawing/2014/main" id="{B1ECB55C-21C2-4EBD-A367-10DB6D0C3FD1}"/>
              </a:ext>
            </a:extLst>
          </p:cNvPr>
          <p:cNvSpPr/>
          <p:nvPr/>
        </p:nvSpPr>
        <p:spPr>
          <a:xfrm>
            <a:off x="0" y="5319117"/>
            <a:ext cx="12192000" cy="1538883"/>
          </a:xfrm>
          <a:prstGeom prst="rect">
            <a:avLst/>
          </a:prstGeom>
          <a:solidFill>
            <a:srgbClr val="742774"/>
          </a:solidFill>
        </p:spPr>
        <p:txBody>
          <a:bodyPr wrap="square" tIns="365760" bIns="548640" anchor="ctr">
            <a:spAutoFit/>
          </a:bodyPr>
          <a:lstStyle/>
          <a:p>
            <a:pPr algn="ctr"/>
            <a:r>
              <a:rPr lang="en-US" sz="4000" b="1" u="sng" dirty="0">
                <a:solidFill>
                  <a:schemeClr val="bg1"/>
                </a:solidFill>
                <a:hlinkClick r:id="rId4">
                  <a:extLst>
                    <a:ext uri="{A12FA001-AC4F-418D-AE19-62706E023703}">
                      <ahyp:hlinkClr xmlns:ahyp="http://schemas.microsoft.com/office/drawing/2018/hyperlinkcolor" val="tx"/>
                    </a:ext>
                  </a:extLst>
                </a:hlinkClick>
              </a:rPr>
              <a:t>https://aka.ms/PowerPlatformResources</a:t>
            </a:r>
            <a:endParaRPr lang="en-US" sz="4000" b="1" dirty="0">
              <a:solidFill>
                <a:schemeClr val="bg1"/>
              </a:solidFill>
            </a:endParaRPr>
          </a:p>
        </p:txBody>
      </p:sp>
    </p:spTree>
    <p:extLst>
      <p:ext uri="{BB962C8B-B14F-4D97-AF65-F5344CB8AC3E}">
        <p14:creationId xmlns:p14="http://schemas.microsoft.com/office/powerpoint/2010/main" val="318343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A81CB-CA93-47FC-9745-F939914FF06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FC726BED-F8E4-412B-905E-EBBC6F02292B}"/>
              </a:ext>
            </a:extLst>
          </p:cNvPr>
          <p:cNvSpPr>
            <a:spLocks noGrp="1"/>
          </p:cNvSpPr>
          <p:nvPr>
            <p:ph idx="1"/>
          </p:nvPr>
        </p:nvSpPr>
        <p:spPr/>
        <p:txBody>
          <a:bodyPr>
            <a:normAutofit fontScale="92500" lnSpcReduction="20000"/>
          </a:bodyPr>
          <a:lstStyle/>
          <a:p>
            <a:r>
              <a:rPr lang="en-GB" dirty="0">
                <a:hlinkClick r:id="rId2"/>
              </a:rPr>
              <a:t>https://docs.microsoft.com/en-us/connectors/custom-connectors/define-blank</a:t>
            </a:r>
            <a:r>
              <a:rPr lang="en-GB" dirty="0"/>
              <a:t> </a:t>
            </a:r>
          </a:p>
          <a:p>
            <a:r>
              <a:rPr lang="en-GB" dirty="0">
                <a:hlinkClick r:id="rId3"/>
              </a:rPr>
              <a:t>http://toddbaginski.com/blog/powerapps-coding-guidelines/</a:t>
            </a:r>
            <a:endParaRPr lang="en-GB" dirty="0"/>
          </a:p>
          <a:p>
            <a:r>
              <a:rPr lang="en-GB" dirty="0">
                <a:hlinkClick r:id="rId4"/>
              </a:rPr>
              <a:t>https://docs.microsoft.com/en-us/powerapps/maker/canvas-apps/working-with-variables</a:t>
            </a:r>
            <a:endParaRPr lang="en-GB" dirty="0"/>
          </a:p>
          <a:p>
            <a:endParaRPr lang="en-GB" dirty="0">
              <a:hlinkClick r:id="rId5"/>
            </a:endParaRPr>
          </a:p>
          <a:p>
            <a:r>
              <a:rPr lang="en-GB" dirty="0">
                <a:hlinkClick r:id="rId5"/>
              </a:rPr>
              <a:t>https://docs.microsoft.com/en-us/powerapps/maker/canvas-apps/formula-reference</a:t>
            </a:r>
            <a:r>
              <a:rPr lang="en-GB" dirty="0"/>
              <a:t> </a:t>
            </a:r>
          </a:p>
          <a:p>
            <a:endParaRPr lang="en-GB" dirty="0"/>
          </a:p>
          <a:p>
            <a:r>
              <a:rPr lang="en-GB" dirty="0">
                <a:hlinkClick r:id="rId6"/>
              </a:rPr>
              <a:t>https://docs.microsoft.com/en-us/powerapps/maker/canvas-apps/create-update-collection</a:t>
            </a:r>
            <a:endParaRPr lang="en-GB" dirty="0"/>
          </a:p>
          <a:p>
            <a:r>
              <a:rPr lang="en-GB" dirty="0"/>
              <a:t> </a:t>
            </a:r>
          </a:p>
        </p:txBody>
      </p:sp>
    </p:spTree>
    <p:extLst>
      <p:ext uri="{BB962C8B-B14F-4D97-AF65-F5344CB8AC3E}">
        <p14:creationId xmlns:p14="http://schemas.microsoft.com/office/powerpoint/2010/main" val="3692474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2548</TotalTime>
  <Words>4286</Words>
  <Application>Microsoft Office PowerPoint</Application>
  <PresentationFormat>Widescreen</PresentationFormat>
  <Paragraphs>739</Paragraphs>
  <Slides>86</Slides>
  <Notes>42</Notes>
  <HiddenSlides>2</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86</vt:i4>
      </vt:variant>
    </vt:vector>
  </HeadingPairs>
  <TitlesOfParts>
    <vt:vector size="104" baseType="lpstr">
      <vt:lpstr>Arial</vt:lpstr>
      <vt:lpstr>Calibri</vt:lpstr>
      <vt:lpstr>Calibri Light</vt:lpstr>
      <vt:lpstr>Consolas</vt:lpstr>
      <vt:lpstr>Open Sans Light</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1_Office Theme</vt:lpstr>
      <vt:lpstr>2_5-50002_Ignite_Breakout_Template</vt:lpstr>
      <vt:lpstr>2_Office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PowerPoint Presentation</vt:lpstr>
      <vt:lpstr>Who here has a Microsoft 365 background? </vt:lpstr>
      <vt:lpstr>What about a Dynamics 365 background? </vt:lpstr>
      <vt:lpstr>Last, but not least, what about Azure?</vt:lpstr>
      <vt:lpstr>Why Power Platform?</vt:lpstr>
      <vt:lpstr>Introduction</vt:lpstr>
      <vt:lpstr>InfoPath</vt:lpstr>
      <vt:lpstr>InfoPath replacement?</vt:lpstr>
      <vt:lpstr>What is PowerApps?</vt:lpstr>
      <vt:lpstr>Line of business mobile applications</vt:lpstr>
      <vt:lpstr>Microsoft PowerApps</vt:lpstr>
      <vt:lpstr>Benefits of PowerApps</vt:lpstr>
      <vt:lpstr>What can I build with PowerApps?</vt:lpstr>
      <vt:lpstr>PowerApps for Office 365</vt:lpstr>
      <vt:lpstr>PowerPoint Presentation</vt:lpstr>
      <vt:lpstr>License Options and Costs for external Users</vt:lpstr>
      <vt:lpstr>Setup Environment</vt:lpstr>
      <vt:lpstr>Creating PowerApps from a Data Source  Create a First PowerApps using Excel Sheet</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 Data verse?</vt:lpstr>
      <vt:lpstr>What is the Common Data Service (Data verse)?</vt:lpstr>
      <vt:lpstr>Canvas App vs Model-Driven Apps</vt:lpstr>
      <vt:lpstr>PowerPoint Presentation</vt:lpstr>
      <vt:lpstr>Canvas Apps help business-power-users to create and  use custom business apps across platforms using Excel and PowerPoint skills</vt:lpstr>
      <vt:lpstr>EASY AUTHORING</vt:lpstr>
      <vt:lpstr>CLOUD AND ON-PREMISES CONNECTIVITY</vt:lpstr>
      <vt:lpstr>CROSS-PLATFORM</vt:lpstr>
      <vt:lpstr>POWERAPPS MAKER PORTAL [HTTPS://WEB.POWERAPPS.COM/]</vt:lpstr>
      <vt:lpstr>POWERAPPS STUDIO FOR THE WEB [HTTPS://CREATE.POWERAPPS.COM/]</vt:lpstr>
      <vt:lpstr>POWERAPPS STUDIO PARTS</vt:lpstr>
      <vt:lpstr>Data Sources and connections</vt:lpstr>
      <vt:lpstr>Data Sources…</vt:lpstr>
      <vt:lpstr>Environments</vt:lpstr>
      <vt:lpstr>Demo &amp; Hands-on</vt:lpstr>
      <vt:lpstr>Creating PowerApps </vt:lpstr>
      <vt:lpstr>Creating PowerApps from a Data Source  Create a PowerApps using SharePoint</vt:lpstr>
      <vt:lpstr>Creating PowerApps from Blank</vt:lpstr>
      <vt:lpstr>Branding and Media</vt:lpstr>
      <vt:lpstr>GALLERY</vt:lpstr>
      <vt:lpstr>Demo &amp; Hands-on</vt:lpstr>
      <vt:lpstr>PowerApps Controls</vt:lpstr>
      <vt:lpstr>Demo &amp; Hands-on</vt:lpstr>
      <vt:lpstr>Formulas, Variables &amp; Collections</vt:lpstr>
      <vt:lpstr>Variables</vt:lpstr>
      <vt:lpstr>Variables…</vt:lpstr>
      <vt:lpstr>Collection</vt:lpstr>
      <vt:lpstr>Collection Example 1</vt:lpstr>
      <vt:lpstr>Collection Example 2</vt:lpstr>
      <vt:lpstr>Patch, Defaults, Update If</vt:lpstr>
      <vt:lpstr>Disambiguation operator</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PowerPoint Presentation</vt:lpstr>
      <vt:lpstr>Data model design</vt:lpstr>
      <vt:lpstr>PowerPoint Presentation</vt:lpstr>
      <vt:lpstr>Demo &amp; Hands-on</vt:lpstr>
      <vt:lpstr>Use case</vt:lpstr>
      <vt:lpstr>For Developers: Extending PowerApps and Flow</vt:lpstr>
      <vt:lpstr>Warning</vt:lpstr>
      <vt:lpstr>PowerApps Documentation</vt:lpstr>
      <vt:lpstr>aka.ms/PowerAppsCommunity</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43</cp:revision>
  <dcterms:created xsi:type="dcterms:W3CDTF">2019-10-10T05:20:47Z</dcterms:created>
  <dcterms:modified xsi:type="dcterms:W3CDTF">2021-11-30T06:09:24Z</dcterms:modified>
</cp:coreProperties>
</file>